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94" r:id="rId5"/>
    <p:sldId id="277" r:id="rId6"/>
    <p:sldId id="286" r:id="rId7"/>
    <p:sldId id="262" r:id="rId8"/>
    <p:sldId id="287" r:id="rId9"/>
    <p:sldId id="278" r:id="rId10"/>
    <p:sldId id="260" r:id="rId11"/>
    <p:sldId id="261" r:id="rId12"/>
    <p:sldId id="279" r:id="rId13"/>
    <p:sldId id="280" r:id="rId14"/>
    <p:sldId id="293" r:id="rId15"/>
    <p:sldId id="265" r:id="rId16"/>
    <p:sldId id="291" r:id="rId17"/>
    <p:sldId id="292" r:id="rId18"/>
    <p:sldId id="281" r:id="rId19"/>
    <p:sldId id="290" r:id="rId20"/>
    <p:sldId id="289" r:id="rId21"/>
    <p:sldId id="264" r:id="rId22"/>
    <p:sldId id="267" r:id="rId23"/>
    <p:sldId id="271" r:id="rId24"/>
    <p:sldId id="272" r:id="rId25"/>
    <p:sldId id="299" r:id="rId26"/>
    <p:sldId id="295" r:id="rId27"/>
    <p:sldId id="297" r:id="rId28"/>
    <p:sldId id="302" r:id="rId29"/>
    <p:sldId id="303" r:id="rId30"/>
    <p:sldId id="269" r:id="rId31"/>
    <p:sldId id="282" r:id="rId32"/>
    <p:sldId id="283" r:id="rId33"/>
    <p:sldId id="273" r:id="rId34"/>
    <p:sldId id="274" r:id="rId35"/>
    <p:sldId id="300" r:id="rId36"/>
    <p:sldId id="301" r:id="rId37"/>
    <p:sldId id="275" r:id="rId38"/>
    <p:sldId id="28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3" autoAdjust="0"/>
    <p:restoredTop sz="94660"/>
  </p:normalViewPr>
  <p:slideViewPr>
    <p:cSldViewPr>
      <p:cViewPr varScale="1">
        <p:scale>
          <a:sx n="70" d="100"/>
          <a:sy n="70" d="100"/>
        </p:scale>
        <p:origin x="-4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72BAE-A7DB-4C96-B6DB-FAE00C20FB6F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3B55E-12E1-46C0-AFDA-BB635E69D8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18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B55E-12E1-46C0-AFDA-BB635E69D86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B55E-12E1-46C0-AFDA-BB635E69D86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B55E-12E1-46C0-AFDA-BB635E69D86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B55E-12E1-46C0-AFDA-BB635E69D86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B55E-12E1-46C0-AFDA-BB635E69D86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B55E-12E1-46C0-AFDA-BB635E69D86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B55E-12E1-46C0-AFDA-BB635E69D86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B55E-12E1-46C0-AFDA-BB635E69D86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B55E-12E1-46C0-AFDA-BB635E69D866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B55E-12E1-46C0-AFDA-BB635E69D866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B55E-12E1-46C0-AFDA-BB635E69D866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B55E-12E1-46C0-AFDA-BB635E69D86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B55E-12E1-46C0-AFDA-BB635E69D866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B55E-12E1-46C0-AFDA-BB635E69D866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B55E-12E1-46C0-AFDA-BB635E69D866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B55E-12E1-46C0-AFDA-BB635E69D866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B55E-12E1-46C0-AFDA-BB635E69D86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B55E-12E1-46C0-AFDA-BB635E69D86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B55E-12E1-46C0-AFDA-BB635E69D86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B55E-12E1-46C0-AFDA-BB635E69D86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B55E-12E1-46C0-AFDA-BB635E69D86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B55E-12E1-46C0-AFDA-BB635E69D86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B55E-12E1-46C0-AFDA-BB635E69D86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Великая Отечественная война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22 июня 1941 год </a:t>
            </a:r>
          </a:p>
          <a:p>
            <a:r>
              <a:rPr lang="ru-RU" sz="4000" b="1" dirty="0" smtClean="0"/>
              <a:t>-</a:t>
            </a:r>
          </a:p>
          <a:p>
            <a:r>
              <a:rPr lang="ru-RU" sz="4000" b="1" dirty="0" smtClean="0"/>
              <a:t>9 мая 1945 год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47638"/>
            <a:ext cx="4286250" cy="6153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929190" y="2420888"/>
            <a:ext cx="42148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smtClean="0"/>
              <a:t>С 4 </a:t>
            </a:r>
            <a:r>
              <a:rPr lang="en-GB" sz="3200" dirty="0" err="1" smtClean="0"/>
              <a:t>сентября</a:t>
            </a:r>
            <a:r>
              <a:rPr lang="en-GB" sz="3200" dirty="0" smtClean="0"/>
              <a:t> 1941 </a:t>
            </a:r>
            <a:r>
              <a:rPr lang="en-GB" sz="3200" dirty="0" err="1" smtClean="0"/>
              <a:t>года</a:t>
            </a:r>
            <a:r>
              <a:rPr lang="en-GB" sz="3200" dirty="0" smtClean="0"/>
              <a:t> </a:t>
            </a:r>
            <a:r>
              <a:rPr lang="en-GB" sz="3200" dirty="0" err="1" smtClean="0"/>
              <a:t>по</a:t>
            </a:r>
            <a:r>
              <a:rPr lang="en-GB" sz="3200" dirty="0" smtClean="0"/>
              <a:t> 22 </a:t>
            </a:r>
            <a:r>
              <a:rPr lang="en-GB" sz="3200" dirty="0" err="1" smtClean="0"/>
              <a:t>января</a:t>
            </a:r>
            <a:r>
              <a:rPr lang="en-GB" sz="3200" dirty="0" smtClean="0"/>
              <a:t> 1944 </a:t>
            </a:r>
            <a:r>
              <a:rPr lang="en-GB" sz="3200" dirty="0" err="1" smtClean="0"/>
              <a:t>года</a:t>
            </a:r>
            <a:r>
              <a:rPr lang="en-GB" sz="3200" dirty="0" smtClean="0"/>
              <a:t> </a:t>
            </a:r>
            <a:r>
              <a:rPr lang="en-GB" sz="3200" dirty="0" err="1" smtClean="0"/>
              <a:t>на</a:t>
            </a:r>
            <a:r>
              <a:rPr lang="en-GB" sz="3200" dirty="0" smtClean="0"/>
              <a:t> </a:t>
            </a:r>
            <a:r>
              <a:rPr lang="en-GB" sz="3200" dirty="0" err="1" smtClean="0"/>
              <a:t>город</a:t>
            </a:r>
            <a:r>
              <a:rPr lang="en-GB" sz="3200" dirty="0" smtClean="0"/>
              <a:t> </a:t>
            </a:r>
            <a:r>
              <a:rPr lang="en-GB" sz="3200" dirty="0" err="1" smtClean="0"/>
              <a:t>было</a:t>
            </a:r>
            <a:r>
              <a:rPr lang="en-GB" sz="3200" dirty="0" smtClean="0"/>
              <a:t> </a:t>
            </a:r>
            <a:r>
              <a:rPr lang="en-GB" sz="3200" dirty="0" err="1" smtClean="0"/>
              <a:t>сброшено</a:t>
            </a:r>
            <a:r>
              <a:rPr lang="en-GB" sz="3200" dirty="0" smtClean="0"/>
              <a:t> 107158 </a:t>
            </a:r>
            <a:r>
              <a:rPr lang="en-GB" sz="3200" dirty="0" err="1" smtClean="0"/>
              <a:t>авиабомб</a:t>
            </a:r>
            <a:r>
              <a:rPr lang="en-GB" sz="3200" dirty="0" smtClean="0"/>
              <a:t>, </a:t>
            </a:r>
            <a:r>
              <a:rPr lang="en-GB" sz="3200" dirty="0" err="1" smtClean="0"/>
              <a:t>выпущено</a:t>
            </a:r>
            <a:r>
              <a:rPr lang="en-GB" sz="3200" dirty="0" smtClean="0"/>
              <a:t> 148478 </a:t>
            </a:r>
            <a:r>
              <a:rPr lang="en-GB" sz="3200" dirty="0" err="1" smtClean="0"/>
              <a:t>снарядов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ledebeaute.ru/files/images/pub/part_1/37375/src/27.jpg?450_338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5092" y="764704"/>
            <a:ext cx="7805339" cy="485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143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 сентября 1941 года кольцо вокруг города замкнулось.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блокадном Ленинграде оставалось 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2,9 миллионов жителей</a:t>
            </a:r>
          </a:p>
        </p:txBody>
      </p:sp>
      <p:pic>
        <p:nvPicPr>
          <p:cNvPr id="4" name="Рисунок 3" descr="дети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3826107"/>
            <a:ext cx="4405315" cy="303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actualhistory.ru/app/var/pub/files/278/bomboubezhish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066" y="2296158"/>
            <a:ext cx="3722854" cy="53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76" y="714356"/>
            <a:ext cx="378621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charset="0"/>
                <a:cs typeface="Arial" charset="0"/>
              </a:rPr>
              <a:t>В бессильной злобе немцы целыми днями обстреливают город…</a:t>
            </a:r>
          </a:p>
          <a:p>
            <a:pPr algn="ctr"/>
            <a:r>
              <a:rPr lang="ru-RU" sz="3200" dirty="0" smtClean="0">
                <a:latin typeface="Arial" charset="0"/>
                <a:cs typeface="Arial" charset="0"/>
              </a:rPr>
              <a:t>Рушатся дома, гибнут мирные люди.</a:t>
            </a:r>
          </a:p>
          <a:p>
            <a:pPr algn="ctr"/>
            <a:r>
              <a:rPr lang="ru-RU" sz="3200" dirty="0" smtClean="0">
                <a:latin typeface="Arial" charset="0"/>
                <a:cs typeface="Arial" charset="0"/>
              </a:rPr>
              <a:t>В Ленинграде всё ещё много детей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3" name="Содержимое 3" descr="28-12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000108"/>
            <a:ext cx="4059238" cy="4857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Мариночка\Desktop\фото Блокады\74101760_37015678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360" y="25400"/>
            <a:ext cx="7629525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5643578"/>
            <a:ext cx="8143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Cambria Math" pitchFamily="18" charset="0"/>
              </a:rPr>
              <a:t>В детском госпитале . Дети, раненные осколками  бомб. </a:t>
            </a:r>
            <a:endParaRPr lang="ru-RU" sz="3200" b="1" dirty="0">
              <a:latin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2588" y="1071546"/>
            <a:ext cx="8293100" cy="474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42910" y="1071546"/>
            <a:ext cx="35719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latin typeface="Cambria Math" pitchFamily="18" charset="0"/>
              </a:rPr>
              <a:t>За  водой  на  Неву</a:t>
            </a:r>
            <a:endParaRPr lang="ru-RU" sz="3000" b="1" dirty="0">
              <a:solidFill>
                <a:schemeClr val="bg1"/>
              </a:solidFill>
              <a:latin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9850" y="1277937"/>
            <a:ext cx="3994150" cy="558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" name="Picture 1" descr="C:\Users\Мариночка\Desktop\фото Блокады\фото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8660" y="0"/>
            <a:ext cx="60960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485776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latin typeface="Cambria Math" pitchFamily="18" charset="0"/>
              </a:rPr>
              <a:t>Поход  за  водой</a:t>
            </a:r>
          </a:p>
          <a:p>
            <a:r>
              <a:rPr lang="ru-RU" sz="2800" b="1" dirty="0" smtClean="0">
                <a:latin typeface="Cambria Math" pitchFamily="18" charset="0"/>
              </a:rPr>
              <a:t>был  для  ленинградцев</a:t>
            </a:r>
          </a:p>
          <a:p>
            <a:r>
              <a:rPr lang="ru-RU" sz="2800" b="1" dirty="0" smtClean="0">
                <a:latin typeface="Cambria Math" pitchFamily="18" charset="0"/>
              </a:rPr>
              <a:t>настоящим   испытанием</a:t>
            </a:r>
            <a:endParaRPr lang="ru-RU" sz="2800" b="1" dirty="0">
              <a:latin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Мариночка\Desktop\фото Блокады\b22133a8ed72379c3e836ea2e675ca1d_ful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2157898"/>
            <a:ext cx="3643306" cy="4700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 descr="C:\Users\Мариночка\Desktop\фото Блокады\фото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000496" cy="584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000496" y="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Cambria Math" pitchFamily="18" charset="0"/>
              </a:rPr>
              <a:t>Печка-буржуйка</a:t>
            </a:r>
          </a:p>
          <a:p>
            <a:pPr algn="ctr"/>
            <a:r>
              <a:rPr lang="ru-RU" sz="3200" b="1" dirty="0" smtClean="0">
                <a:latin typeface="Cambria Math" pitchFamily="18" charset="0"/>
              </a:rPr>
              <a:t> зимой была единственным </a:t>
            </a:r>
          </a:p>
          <a:p>
            <a:pPr algn="ctr"/>
            <a:r>
              <a:rPr lang="ru-RU" sz="3200" b="1" dirty="0" smtClean="0">
                <a:latin typeface="Cambria Math" pitchFamily="18" charset="0"/>
              </a:rPr>
              <a:t>источником тепла</a:t>
            </a:r>
            <a:endParaRPr lang="ru-RU" sz="3200" b="1" dirty="0">
              <a:latin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86314" y="928670"/>
            <a:ext cx="41781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charset="0"/>
                <a:cs typeface="Arial" charset="0"/>
              </a:rPr>
              <a:t>В ноябре 1941 года рабочие получали 250 граммов хлеба в день, а дети, иждивенцы и служащие – по 125 граммов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388" y="928670"/>
            <a:ext cx="4410075" cy="510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4282" y="532263"/>
            <a:ext cx="6868906" cy="413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643174" y="5572140"/>
            <a:ext cx="62151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Это вся еда  на целый день...</a:t>
            </a:r>
            <a:endParaRPr lang="ru-RU" sz="3000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4000" spc="100" dirty="0" smtClean="0">
                <a:solidFill>
                  <a:schemeClr val="tx1"/>
                </a:solidFill>
              </a:rPr>
              <a:t>Блокада Ленинграда</a:t>
            </a:r>
            <a:br>
              <a:rPr lang="ru-RU" sz="4000" spc="100" dirty="0" smtClean="0">
                <a:solidFill>
                  <a:schemeClr val="tx1"/>
                </a:solidFill>
              </a:rPr>
            </a:br>
            <a:r>
              <a:rPr lang="ru-RU" sz="4000" spc="100" dirty="0" smtClean="0">
                <a:solidFill>
                  <a:schemeClr val="tx1"/>
                </a:solidFill>
              </a:rPr>
              <a:t>8 сентября 1941 года – </a:t>
            </a:r>
            <a:r>
              <a:rPr lang="en-US" sz="4000" spc="100" dirty="0">
                <a:solidFill>
                  <a:schemeClr val="tx1"/>
                </a:solidFill>
              </a:rPr>
              <a:t/>
            </a:r>
            <a:br>
              <a:rPr lang="en-US" sz="4000" spc="100" dirty="0">
                <a:solidFill>
                  <a:schemeClr val="tx1"/>
                </a:solidFill>
              </a:rPr>
            </a:br>
            <a:r>
              <a:rPr lang="ru-RU" sz="4000" spc="100" dirty="0" smtClean="0">
                <a:solidFill>
                  <a:schemeClr val="tx1"/>
                </a:solidFill>
              </a:rPr>
              <a:t>27 января 1944 года</a:t>
            </a:r>
            <a:endParaRPr lang="ru-RU" sz="4000" spc="100" dirty="0">
              <a:solidFill>
                <a:schemeClr val="tx1"/>
              </a:solidFill>
            </a:endParaRPr>
          </a:p>
        </p:txBody>
      </p:sp>
      <p:pic>
        <p:nvPicPr>
          <p:cNvPr id="4" name="Содержимое 5" descr="обложка.jpe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9592" y="1844824"/>
            <a:ext cx="7276356" cy="48509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риночка\Desktop\фото Блокады\post-28-131557041148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643306" cy="267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0"/>
            <a:ext cx="4786346" cy="761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9320" y="357166"/>
            <a:ext cx="4154680" cy="47942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" name="Содержимое 7" descr="хлеб блок ленин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58" y="2571744"/>
            <a:ext cx="4349189" cy="428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179388"/>
            <a:ext cx="8435975" cy="5940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7746" y="2905752"/>
            <a:ext cx="5486400" cy="3840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750476" y="714725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Дорога Жизни</a:t>
            </a:r>
            <a:endParaRPr lang="ru-RU" sz="40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8350" cy="3357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740" y="0"/>
            <a:ext cx="5715000" cy="3705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4" descr="C:\Users\Мариночка\Desktop\фото Блокады\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5752" y="3381375"/>
            <a:ext cx="57150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913" y="288925"/>
            <a:ext cx="6986587" cy="628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660361"/>
      </p:ext>
    </p:extLst>
  </p:cSld>
  <p:clrMapOvr>
    <a:masterClrMapping/>
  </p:clrMapOvr>
  <p:transition spd="slow" advTm="3989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риночка\Desktop\фото Блокады\blokada-leningrada-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3455" y="2959050"/>
            <a:ext cx="5440545" cy="38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5622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72855" y="260648"/>
            <a:ext cx="40715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3000" b="1" dirty="0">
                <a:solidFill>
                  <a:prstClr val="white"/>
                </a:solidFill>
                <a:latin typeface="Batang" pitchFamily="18" charset="-127"/>
                <a:ea typeface="Batang" pitchFamily="18" charset="-127"/>
              </a:rPr>
              <a:t>Голодные дети блокады</a:t>
            </a:r>
          </a:p>
        </p:txBody>
      </p:sp>
    </p:spTree>
    <p:extLst>
      <p:ext uri="{BB962C8B-B14F-4D97-AF65-F5344CB8AC3E}">
        <p14:creationId xmlns:p14="http://schemas.microsoft.com/office/powerpoint/2010/main" val="217909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риночка\Desktop\фото Блокады\27b757e52d4e23224958cda7ed70779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1590" y="2790220"/>
            <a:ext cx="5472410" cy="406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static.diary.ru/userdir/2/0/9/6/2096281/651301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2" y="-82196"/>
            <a:ext cx="3662747" cy="513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95116" y="332656"/>
            <a:ext cx="53413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000" dirty="0">
                <a:latin typeface="Cambria Math" pitchFamily="18" charset="0"/>
              </a:rPr>
              <a:t>Люди блокадного города</a:t>
            </a:r>
          </a:p>
          <a:p>
            <a:r>
              <a:rPr lang="ru-RU" altLang="ru-RU" sz="3000" dirty="0">
                <a:latin typeface="Cambria Math" pitchFamily="18" charset="0"/>
              </a:rPr>
              <a:t>привыкли </a:t>
            </a:r>
            <a:r>
              <a:rPr lang="en-US" altLang="ru-RU" sz="3000" dirty="0" smtClean="0">
                <a:latin typeface="Cambria Math" pitchFamily="18" charset="0"/>
              </a:rPr>
              <a:t> </a:t>
            </a:r>
            <a:r>
              <a:rPr lang="ru-RU" altLang="ru-RU" sz="3000" dirty="0" smtClean="0">
                <a:latin typeface="Cambria Math" pitchFamily="18" charset="0"/>
              </a:rPr>
              <a:t>к </a:t>
            </a:r>
            <a:r>
              <a:rPr lang="en-US" altLang="ru-RU" sz="3000" dirty="0" smtClean="0">
                <a:latin typeface="Cambria Math" pitchFamily="18" charset="0"/>
              </a:rPr>
              <a:t> </a:t>
            </a:r>
            <a:r>
              <a:rPr lang="ru-RU" altLang="ru-RU" sz="3000" dirty="0" smtClean="0">
                <a:latin typeface="Cambria Math" pitchFamily="18" charset="0"/>
              </a:rPr>
              <a:t>виду </a:t>
            </a:r>
            <a:r>
              <a:rPr lang="en-US" altLang="ru-RU" sz="3000" dirty="0" smtClean="0">
                <a:latin typeface="Cambria Math" pitchFamily="18" charset="0"/>
              </a:rPr>
              <a:t> </a:t>
            </a:r>
            <a:r>
              <a:rPr lang="ru-RU" altLang="ru-RU" sz="3000" dirty="0" smtClean="0">
                <a:latin typeface="Cambria Math" pitchFamily="18" charset="0"/>
              </a:rPr>
              <a:t>смерти</a:t>
            </a:r>
            <a:endParaRPr lang="ru-RU" altLang="ru-RU" sz="3000" dirty="0">
              <a:latin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99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риночка\Desktop\фото Блокады\f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85750"/>
            <a:ext cx="5334000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Мариночка\Desktop\фото Блокады\блокадный театр звере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2060575"/>
            <a:ext cx="3344862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9836" y="4581128"/>
            <a:ext cx="510224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500" b="1" dirty="0">
                <a:latin typeface="Cambria Math" pitchFamily="18" charset="0"/>
              </a:rPr>
              <a:t>Все блокадные годы в </a:t>
            </a:r>
            <a:r>
              <a:rPr lang="ru-RU" altLang="ru-RU" sz="2500" b="1" dirty="0" smtClean="0">
                <a:latin typeface="Cambria Math" pitchFamily="18" charset="0"/>
              </a:rPr>
              <a:t>Ленинградском зоопарке</a:t>
            </a:r>
            <a:endParaRPr lang="ru-RU" altLang="ru-RU" sz="2500" b="1" dirty="0">
              <a:latin typeface="Cambria Math" pitchFamily="18" charset="0"/>
            </a:endParaRPr>
          </a:p>
          <a:p>
            <a:r>
              <a:rPr lang="ru-RU" altLang="ru-RU" sz="2500" b="1" dirty="0">
                <a:latin typeface="Cambria Math" pitchFamily="18" charset="0"/>
              </a:rPr>
              <a:t>работал театр зверей</a:t>
            </a:r>
            <a:r>
              <a:rPr lang="ru-RU" altLang="ru-RU" sz="25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1809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риночка\Desktop\фото Блокады\f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50" y="116632"/>
            <a:ext cx="4079875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Мариночка\Desktop\фото Блокады\eab00dd6109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3141379"/>
            <a:ext cx="57150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15102" y="134029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3000" b="1" dirty="0">
                <a:latin typeface="Cambria Math" pitchFamily="18" charset="0"/>
              </a:rPr>
              <a:t>Животные </a:t>
            </a:r>
          </a:p>
          <a:p>
            <a:r>
              <a:rPr lang="ru-RU" altLang="ru-RU" sz="3000" b="1" dirty="0">
                <a:latin typeface="Cambria Math" pitchFamily="18" charset="0"/>
              </a:rPr>
              <a:t>Ленинградского зоопарка</a:t>
            </a:r>
          </a:p>
          <a:p>
            <a:r>
              <a:rPr lang="ru-RU" altLang="ru-RU" sz="3000" b="1" dirty="0">
                <a:latin typeface="Cambria Math" pitchFamily="18" charset="0"/>
              </a:rPr>
              <a:t>переживали блокаду </a:t>
            </a:r>
          </a:p>
          <a:p>
            <a:r>
              <a:rPr lang="ru-RU" altLang="ru-RU" sz="3000" b="1" dirty="0">
                <a:latin typeface="Cambria Math" pitchFamily="18" charset="0"/>
              </a:rPr>
              <a:t>вместе с людьми</a:t>
            </a:r>
          </a:p>
        </p:txBody>
      </p:sp>
    </p:spTree>
    <p:extLst>
      <p:ext uri="{BB962C8B-B14F-4D97-AF65-F5344CB8AC3E}">
        <p14:creationId xmlns:p14="http://schemas.microsoft.com/office/powerpoint/2010/main" val="75203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00226" y="532264"/>
            <a:ext cx="4791644" cy="5909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2759075"/>
            <a:ext cx="5302250" cy="4098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9337" cy="3240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14942" y="428604"/>
            <a:ext cx="350043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Дорогой папа! Я теперь не учусь в школе, а работаю на станках… А мама работает тоже, только</a:t>
            </a:r>
          </a:p>
          <a:p>
            <a:pPr algn="ctr"/>
            <a:r>
              <a:rPr lang="ru-RU" sz="2800" b="1" i="1" dirty="0" smtClean="0"/>
              <a:t>в другом цехе, где делают мины. Я всё время хочу есть, и мама тоже всё время хочет есть…</a:t>
            </a:r>
          </a:p>
          <a:p>
            <a:pPr algn="ctr"/>
            <a:r>
              <a:rPr lang="ru-RU" sz="2800" b="1" i="1" dirty="0" smtClean="0"/>
              <a:t>…твой сын,… Фёдор Быков »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7923" y="428604"/>
            <a:ext cx="4039738" cy="56938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1595" y="188640"/>
            <a:ext cx="32758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" charset="0"/>
                <a:cs typeface="Arial" charset="0"/>
              </a:rPr>
              <a:t> 27 января 1944 года Ленинград</a:t>
            </a:r>
          </a:p>
          <a:p>
            <a:pPr algn="ctr"/>
            <a:r>
              <a:rPr lang="ru-RU" sz="2800" dirty="0">
                <a:latin typeface="Arial" charset="0"/>
                <a:cs typeface="Arial" charset="0"/>
              </a:rPr>
              <a:t>   салютовал  24  залпами  из 324</a:t>
            </a:r>
          </a:p>
          <a:p>
            <a:pPr algn="ctr"/>
            <a:r>
              <a:rPr lang="ru-RU" sz="2800" dirty="0">
                <a:latin typeface="Arial" charset="0"/>
                <a:cs typeface="Arial" charset="0"/>
              </a:rPr>
              <a:t>Орудий в честь полной ликвидации  вражеской  блокады- разгрома немцев под</a:t>
            </a:r>
          </a:p>
          <a:p>
            <a:pPr algn="ctr"/>
            <a:r>
              <a:rPr lang="ru-RU" sz="2800" dirty="0">
                <a:latin typeface="Arial" charset="0"/>
                <a:cs typeface="Arial" charset="0"/>
              </a:rPr>
              <a:t>Ленинградом.</a:t>
            </a:r>
          </a:p>
          <a:p>
            <a:pPr algn="ctr"/>
            <a:endParaRPr lang="ru-RU" sz="2800" dirty="0" smtClean="0">
              <a:latin typeface="Arial" charset="0"/>
              <a:cs typeface="Arial" charset="0"/>
            </a:endParaRPr>
          </a:p>
        </p:txBody>
      </p:sp>
      <p:pic>
        <p:nvPicPr>
          <p:cNvPr id="7170" name="Picture 2" descr="https://tvernews.ru/upload/information_system_18/1/6/8/item_168119/information_items_1681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124744"/>
            <a:ext cx="5516095" cy="414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85728"/>
            <a:ext cx="2274371" cy="33575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" name="Содержимое 4" descr="медаль за лен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29190" y="285728"/>
            <a:ext cx="3714750" cy="4572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3965191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3000" dirty="0" smtClean="0"/>
              <a:t>Третьего июня 1943 года тысячам  ленинградцев были</a:t>
            </a:r>
          </a:p>
          <a:p>
            <a:pPr algn="ctr"/>
            <a:r>
              <a:rPr lang="ru-RU" sz="3000" dirty="0" smtClean="0"/>
              <a:t>Вручены первые медали  «За оборону</a:t>
            </a:r>
          </a:p>
          <a:p>
            <a:pPr algn="ctr"/>
            <a:r>
              <a:rPr lang="ru-RU" sz="3000" dirty="0" smtClean="0"/>
              <a:t>Ленинграда».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02175" cy="6300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" name="Picture 2" descr="C:\Users\Мариночка\Desktop\фото Блокады\Piskarevskoe_memorialnoe_kladbicshe_1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7608" y="3653366"/>
            <a:ext cx="4778375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риночка\Desktop\фото Блокады\razkol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38" y="1125538"/>
            <a:ext cx="8208962" cy="552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82456" y="260648"/>
            <a:ext cx="544732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500" b="1" dirty="0">
                <a:latin typeface="Batang" pitchFamily="18" charset="-127"/>
                <a:ea typeface="Batang" pitchFamily="18" charset="-127"/>
              </a:rPr>
              <a:t>«Разорванное    кольцо»</a:t>
            </a: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245789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indmapplaces.com/bphoto/25/memorial-quottsvetok-zhizniquot_2595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10763"/>
            <a:ext cx="9036495" cy="604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82796" y="173849"/>
            <a:ext cx="392286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500" b="1" dirty="0">
                <a:latin typeface="Batang" pitchFamily="18" charset="-127"/>
                <a:ea typeface="Batang" pitchFamily="18" charset="-127"/>
              </a:rPr>
              <a:t>«Цветок  жизни»</a:t>
            </a: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111447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139700"/>
            <a:ext cx="4954139" cy="37179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9650" y="3240088"/>
            <a:ext cx="4324350" cy="3608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f86d70ab9e5a4987b3129514d2f872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9681" y="332656"/>
            <a:ext cx="4517999" cy="60486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6248" y="1214422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latin typeface="Arial" charset="0"/>
                <a:cs typeface="Arial" charset="0"/>
              </a:rPr>
              <a:t>Полгорода лежит в земле сырой</a:t>
            </a:r>
          </a:p>
          <a:p>
            <a:pPr algn="ctr">
              <a:spcBef>
                <a:spcPct val="0"/>
              </a:spcBef>
            </a:pPr>
            <a:r>
              <a:rPr lang="ru-RU" sz="2800" dirty="0" smtClean="0">
                <a:latin typeface="Arial" charset="0"/>
                <a:cs typeface="Arial" charset="0"/>
              </a:rPr>
              <a:t>Неугасима память поколений</a:t>
            </a:r>
          </a:p>
          <a:p>
            <a:pPr algn="ctr">
              <a:spcBef>
                <a:spcPct val="0"/>
              </a:spcBef>
            </a:pPr>
            <a:r>
              <a:rPr lang="ru-RU" sz="2800" dirty="0" smtClean="0">
                <a:latin typeface="Arial" charset="0"/>
                <a:cs typeface="Arial" charset="0"/>
              </a:rPr>
              <a:t>И память тех, кого так свято чтим,</a:t>
            </a:r>
          </a:p>
          <a:p>
            <a:pPr algn="ctr">
              <a:spcBef>
                <a:spcPct val="0"/>
              </a:spcBef>
            </a:pPr>
            <a:r>
              <a:rPr lang="ru-RU" sz="2800" dirty="0" smtClean="0">
                <a:latin typeface="Arial" charset="0"/>
                <a:cs typeface="Arial" charset="0"/>
              </a:rPr>
              <a:t>Давайте люди, встанем на мгновенье</a:t>
            </a:r>
          </a:p>
          <a:p>
            <a:pPr algn="ctr">
              <a:spcBef>
                <a:spcPct val="0"/>
              </a:spcBef>
            </a:pPr>
            <a:r>
              <a:rPr lang="ru-RU" sz="2800" dirty="0" smtClean="0">
                <a:latin typeface="Arial" charset="0"/>
                <a:cs typeface="Arial" charset="0"/>
              </a:rPr>
              <a:t>И в скорби постоим и помолчим…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s5818.userapi.com/u8602519/-14/y_b0d72e0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0127"/>
            <a:ext cx="5208513" cy="323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.mycdn.me/image?t=0&amp;bid=836006863251&amp;id=836006863251&amp;plc=WEB&amp;tkn=*yibYSG4awcQhdVQkGlvQPAEW8Q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472493"/>
            <a:ext cx="5148064" cy="338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90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6" descr="баррикады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20" y="332656"/>
            <a:ext cx="4503368" cy="52565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0" y="571480"/>
            <a:ext cx="4572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charset="0"/>
                <a:cs typeface="Arial" charset="0"/>
              </a:rPr>
              <a:t>Август  1941  года. </a:t>
            </a:r>
          </a:p>
          <a:p>
            <a:pPr algn="ctr">
              <a:buFont typeface="Wingdings 2" pitchFamily="18" charset="2"/>
              <a:buNone/>
            </a:pPr>
            <a:r>
              <a:rPr lang="ru-RU" sz="3200" dirty="0" smtClean="0">
                <a:latin typeface="Arial" charset="0"/>
                <a:cs typeface="Arial" charset="0"/>
              </a:rPr>
              <a:t>Немцы неистово рвутся к Ленинграду. </a:t>
            </a:r>
          </a:p>
          <a:p>
            <a:pPr algn="ctr"/>
            <a:endParaRPr lang="ru-RU" sz="3200" dirty="0" smtClean="0">
              <a:latin typeface="Arial" charset="0"/>
              <a:cs typeface="Arial" charset="0"/>
            </a:endParaRPr>
          </a:p>
          <a:p>
            <a:pPr algn="ctr"/>
            <a:r>
              <a:rPr lang="ru-RU" sz="3200" dirty="0" smtClean="0">
                <a:latin typeface="Arial" charset="0"/>
                <a:cs typeface="Arial" charset="0"/>
              </a:rPr>
              <a:t>Ленинградцы строят  баррикады на улицах, </a:t>
            </a:r>
          </a:p>
          <a:p>
            <a:pPr algn="ctr"/>
            <a:r>
              <a:rPr lang="ru-RU" sz="3200" dirty="0" smtClean="0">
                <a:latin typeface="Arial" charset="0"/>
                <a:cs typeface="Arial" charset="0"/>
              </a:rPr>
              <a:t>готовясь, если понадобится , к уличным  боям.</a:t>
            </a:r>
          </a:p>
          <a:p>
            <a:pPr algn="ctr"/>
            <a:r>
              <a:rPr lang="ru-RU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риночка\Desktop\фото Блокады\0_9d78b_deee16a6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101" y="188640"/>
            <a:ext cx="8434355" cy="620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646"/>
            <a:ext cx="9086582" cy="65619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риночка\Desktop\фото Блокады\blokada_000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314"/>
          <a:stretch/>
        </p:blipFill>
        <p:spPr bwMode="auto">
          <a:xfrm>
            <a:off x="103080" y="908720"/>
            <a:ext cx="8890000" cy="514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5358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Блокада Ленинграда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Что такое блокада? Из окруженного города нельзя выехать ни на поезде, ни на машине. Все пути к нему на суше захвачены фашистами.</a:t>
            </a:r>
            <a:endParaRPr lang="ru-RU" sz="2800" dirty="0"/>
          </a:p>
        </p:txBody>
      </p:sp>
      <p:pic>
        <p:nvPicPr>
          <p:cNvPr id="3" name="Рисунок 2" descr="обстрел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82" y="2528887"/>
            <a:ext cx="3143250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Ирина\My Pictures\20f0b09b84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7125" y="2500312"/>
            <a:ext cx="4206875" cy="4357688"/>
          </a:xfrm>
          <a:prstGeom prst="rect">
            <a:avLst/>
          </a:prstGeom>
          <a:ln w="38100" cap="sq"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269</TotalTime>
  <Words>339</Words>
  <Application>Microsoft Office PowerPoint</Application>
  <PresentationFormat>Экран (4:3)</PresentationFormat>
  <Paragraphs>79</Paragraphs>
  <Slides>38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Апекс</vt:lpstr>
      <vt:lpstr>Великая Отечественная война</vt:lpstr>
      <vt:lpstr>Блокада Ленинграда 8 сентября 1941 года –  27 января 1944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</dc:title>
  <dc:creator>Админ</dc:creator>
  <cp:lastModifiedBy>Ivan</cp:lastModifiedBy>
  <cp:revision>43</cp:revision>
  <dcterms:modified xsi:type="dcterms:W3CDTF">2017-02-12T20:29:10Z</dcterms:modified>
</cp:coreProperties>
</file>