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notesMasterIdLst>
    <p:notesMasterId r:id="rId15"/>
  </p:notesMasterIdLst>
  <p:handoutMasterIdLst>
    <p:handoutMasterId r:id="rId16"/>
  </p:handoutMasterIdLst>
  <p:sldIdLst>
    <p:sldId id="290" r:id="rId2"/>
    <p:sldId id="289" r:id="rId3"/>
    <p:sldId id="283" r:id="rId4"/>
    <p:sldId id="284" r:id="rId5"/>
    <p:sldId id="285" r:id="rId6"/>
    <p:sldId id="286" r:id="rId7"/>
    <p:sldId id="293" r:id="rId8"/>
    <p:sldId id="291" r:id="rId9"/>
    <p:sldId id="292" r:id="rId10"/>
    <p:sldId id="294" r:id="rId11"/>
    <p:sldId id="288" r:id="rId12"/>
    <p:sldId id="278" r:id="rId13"/>
    <p:sldId id="269" r:id="rId14"/>
  </p:sldIdLst>
  <p:sldSz cx="9144000" cy="6858000" type="screen4x3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  <a:srgbClr val="ABC8E7"/>
    <a:srgbClr val="F8A8A2"/>
    <a:srgbClr val="89B1DE"/>
    <a:srgbClr val="F37065"/>
    <a:srgbClr val="0072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87" autoAdjust="0"/>
    <p:restoredTop sz="94639" autoAdjust="0"/>
  </p:normalViewPr>
  <p:slideViewPr>
    <p:cSldViewPr>
      <p:cViewPr varScale="1">
        <p:scale>
          <a:sx n="110" d="100"/>
          <a:sy n="110" d="100"/>
        </p:scale>
        <p:origin x="126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3798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5E8DF9-96AD-40EC-A4F7-330BA3FBA682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42E62C-C6BF-45BF-91ED-7AF723EFCF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433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E75FA7-844E-429E-8096-05F75DD867F9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4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718AF1-EC64-417C-8C72-3FD2D4B387B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19420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18AF1-EC64-417C-8C72-3FD2D4B387B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3895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екстов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Название слайда, шрифт </a:t>
            </a:r>
            <a:r>
              <a:rPr lang="ru-RU" dirty="0" err="1" smtClean="0"/>
              <a:t>Arial</a:t>
            </a:r>
            <a:r>
              <a:rPr lang="ru-RU" dirty="0" smtClean="0"/>
              <a:t>, 2</a:t>
            </a:r>
            <a:r>
              <a:rPr lang="en-US" dirty="0" smtClean="0"/>
              <a:t>4</a:t>
            </a:r>
            <a:r>
              <a:rPr lang="ru-RU" dirty="0" smtClean="0"/>
              <a:t> </a:t>
            </a:r>
            <a:r>
              <a:rPr lang="ru-RU" dirty="0" err="1" smtClean="0"/>
              <a:t>пт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>
              <a:defRPr/>
            </a:lvl1pPr>
          </a:lstStyle>
          <a:p>
            <a:pPr>
              <a:lnSpc>
                <a:spcPct val="150000"/>
              </a:lnSpc>
              <a:spcBef>
                <a:spcPts val="1800"/>
              </a:spcBef>
            </a:pP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446074D7-7B97-4C60-B38F-D77E1B39E885}" type="datetime1">
              <a:rPr lang="ru-RU" smtClean="0"/>
              <a:t>23.11.2017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0024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3394720" cy="4536504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FB904C4-4AB9-4D84-8905-B291CF4EBD02}" type="datetime1">
              <a:rPr lang="ru-RU" smtClean="0"/>
              <a:t>23.11.2017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9" name="Полилиния 8"/>
          <p:cNvSpPr/>
          <p:nvPr userDrawn="1"/>
        </p:nvSpPr>
        <p:spPr>
          <a:xfrm>
            <a:off x="4479010" y="1890793"/>
            <a:ext cx="3773837" cy="3525865"/>
          </a:xfrm>
          <a:custGeom>
            <a:avLst/>
            <a:gdLst>
              <a:gd name="connsiteX0" fmla="*/ 15498 w 3773837"/>
              <a:gd name="connsiteY0" fmla="*/ 0 h 3525865"/>
              <a:gd name="connsiteX1" fmla="*/ 3332136 w 3773837"/>
              <a:gd name="connsiteY1" fmla="*/ 0 h 3525865"/>
              <a:gd name="connsiteX2" fmla="*/ 3773837 w 3773837"/>
              <a:gd name="connsiteY2" fmla="*/ 1751309 h 3525865"/>
              <a:gd name="connsiteX3" fmla="*/ 3363132 w 3773837"/>
              <a:gd name="connsiteY3" fmla="*/ 3525865 h 3525865"/>
              <a:gd name="connsiteX4" fmla="*/ 0 w 3773837"/>
              <a:gd name="connsiteY4" fmla="*/ 3525865 h 3525865"/>
              <a:gd name="connsiteX5" fmla="*/ 418454 w 3773837"/>
              <a:gd name="connsiteY5" fmla="*/ 1720312 h 3525865"/>
              <a:gd name="connsiteX6" fmla="*/ 15498 w 3773837"/>
              <a:gd name="connsiteY6" fmla="*/ 0 h 3525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773837" h="3525865">
                <a:moveTo>
                  <a:pt x="15498" y="0"/>
                </a:moveTo>
                <a:lnTo>
                  <a:pt x="3332136" y="0"/>
                </a:lnTo>
                <a:lnTo>
                  <a:pt x="3773837" y="1751309"/>
                </a:lnTo>
                <a:lnTo>
                  <a:pt x="3363132" y="3525865"/>
                </a:lnTo>
                <a:lnTo>
                  <a:pt x="0" y="3525865"/>
                </a:lnTo>
                <a:lnTo>
                  <a:pt x="418454" y="1720312"/>
                </a:lnTo>
                <a:lnTo>
                  <a:pt x="15498" y="0"/>
                </a:lnTo>
                <a:close/>
              </a:path>
            </a:pathLst>
          </a:cu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l"/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Текст</a:t>
            </a:r>
            <a:endParaRPr lang="ru-RU" sz="14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51475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 3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17209395-9309-40E7-BD11-3D5233B4DE8A}" type="datetime1">
              <a:rPr lang="ru-RU" smtClean="0"/>
              <a:t>23.11.2017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1052736"/>
            <a:ext cx="4779603" cy="5157192"/>
          </a:xfrm>
          <a:prstGeom prst="rect">
            <a:avLst/>
          </a:prstGeom>
        </p:spPr>
      </p:pic>
      <p:sp>
        <p:nvSpPr>
          <p:cNvPr id="14" name="Объект 13"/>
          <p:cNvSpPr>
            <a:spLocks noGrp="1"/>
          </p:cNvSpPr>
          <p:nvPr>
            <p:ph sz="quarter" idx="14" hasCustomPrompt="1"/>
          </p:nvPr>
        </p:nvSpPr>
        <p:spPr>
          <a:xfrm>
            <a:off x="4787900" y="1844675"/>
            <a:ext cx="3097213" cy="360045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dirty="0" smtClean="0"/>
              <a:t>Текст</a:t>
            </a:r>
            <a:endParaRPr lang="ru-RU" dirty="0"/>
          </a:p>
        </p:txBody>
      </p:sp>
      <p:sp>
        <p:nvSpPr>
          <p:cNvPr id="16" name="Таблица 15"/>
          <p:cNvSpPr>
            <a:spLocks noGrp="1"/>
          </p:cNvSpPr>
          <p:nvPr>
            <p:ph type="tbl" sz="quarter" idx="15"/>
          </p:nvPr>
        </p:nvSpPr>
        <p:spPr>
          <a:xfrm>
            <a:off x="496888" y="1412875"/>
            <a:ext cx="3427412" cy="4464050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25111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 фотографие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283968" y="1556792"/>
            <a:ext cx="3888432" cy="4536503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23.11.2017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4"/>
          </p:nvPr>
        </p:nvSpPr>
        <p:spPr>
          <a:xfrm>
            <a:off x="496888" y="1557338"/>
            <a:ext cx="3600450" cy="36004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6629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23.11.2017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077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март-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23.11.2017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Рисунок SmartArt 4"/>
          <p:cNvSpPr>
            <a:spLocks noGrp="1"/>
          </p:cNvSpPr>
          <p:nvPr>
            <p:ph type="dgm" sz="quarter" idx="14"/>
          </p:nvPr>
        </p:nvSpPr>
        <p:spPr>
          <a:xfrm>
            <a:off x="467544" y="1412875"/>
            <a:ext cx="7704906" cy="4752975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2905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иаграмм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23.11.2017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Диаграмма 5"/>
          <p:cNvSpPr>
            <a:spLocks noGrp="1"/>
          </p:cNvSpPr>
          <p:nvPr>
            <p:ph type="chart" sz="quarter" idx="14"/>
          </p:nvPr>
        </p:nvSpPr>
        <p:spPr>
          <a:xfrm>
            <a:off x="467544" y="1412875"/>
            <a:ext cx="7704906" cy="46799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05230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аблиц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23.11.2017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>
            <a:normAutofit/>
          </a:bodyPr>
          <a:lstStyle>
            <a:lvl1pPr>
              <a:defRPr sz="10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Таблица 4"/>
          <p:cNvSpPr>
            <a:spLocks noGrp="1"/>
          </p:cNvSpPr>
          <p:nvPr>
            <p:ph type="tbl" sz="quarter" idx="14"/>
          </p:nvPr>
        </p:nvSpPr>
        <p:spPr>
          <a:xfrm>
            <a:off x="467544" y="1412875"/>
            <a:ext cx="7704906" cy="4464050"/>
          </a:xfrm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7635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9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1350674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Типы булитов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4680519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Типы </a:t>
            </a:r>
            <a:r>
              <a:rPr lang="ru-RU" dirty="0" err="1" smtClean="0"/>
              <a:t>булитов</a:t>
            </a:r>
            <a:endParaRPr lang="ru-RU" dirty="0" smtClean="0"/>
          </a:p>
          <a:p>
            <a:pPr lvl="1"/>
            <a:r>
              <a:rPr lang="ru-RU" dirty="0" smtClean="0"/>
              <a:t>Первый уровень</a:t>
            </a:r>
          </a:p>
          <a:p>
            <a:pPr lvl="2"/>
            <a:r>
              <a:rPr lang="ru-RU" dirty="0" smtClean="0"/>
              <a:t>Второй уровень</a:t>
            </a:r>
          </a:p>
          <a:p>
            <a:pPr lvl="3"/>
            <a:r>
              <a:rPr lang="ru-RU" dirty="0" smtClean="0"/>
              <a:t>Третий уровень</a:t>
            </a:r>
          </a:p>
          <a:p>
            <a:pPr lvl="4"/>
            <a:r>
              <a:rPr lang="ru-RU" dirty="0" smtClean="0"/>
              <a:t>Четвертый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C01A9621-8A2F-4758-BDC8-0E9D01EDB1AD}" type="datetime1">
              <a:rPr lang="ru-RU" smtClean="0"/>
              <a:t>23.11.2017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78925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Заключите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2771800" y="1340768"/>
            <a:ext cx="4464496" cy="4752527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Заключительный текст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332621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3203848" y="2895079"/>
            <a:ext cx="4032448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203848" y="4509120"/>
            <a:ext cx="4032448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76672"/>
            <a:ext cx="3590921" cy="1005458"/>
          </a:xfrm>
          <a:prstGeom prst="rect">
            <a:avLst/>
          </a:prstGeom>
        </p:spPr>
      </p:pic>
      <p:sp>
        <p:nvSpPr>
          <p:cNvPr id="22" name="Объект 2"/>
          <p:cNvSpPr>
            <a:spLocks noGrp="1"/>
          </p:cNvSpPr>
          <p:nvPr>
            <p:ph idx="13" hasCustomPrompt="1"/>
          </p:nvPr>
        </p:nvSpPr>
        <p:spPr>
          <a:xfrm>
            <a:off x="3203848" y="6237312"/>
            <a:ext cx="4032448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912623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олилиния 7"/>
          <p:cNvSpPr/>
          <p:nvPr userDrawn="1"/>
        </p:nvSpPr>
        <p:spPr>
          <a:xfrm>
            <a:off x="3890075" y="1"/>
            <a:ext cx="5253925" cy="6857999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253925" h="6857999">
                <a:moveTo>
                  <a:pt x="294467" y="0"/>
                </a:moveTo>
                <a:lnTo>
                  <a:pt x="5253925" y="0"/>
                </a:lnTo>
                <a:lnTo>
                  <a:pt x="5253925" y="6857999"/>
                </a:lnTo>
                <a:lnTo>
                  <a:pt x="0" y="6857999"/>
                </a:lnTo>
                <a:lnTo>
                  <a:pt x="1108128" y="2069023"/>
                </a:lnTo>
                <a:lnTo>
                  <a:pt x="294467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5436096" y="1484784"/>
            <a:ext cx="3528392" cy="1470025"/>
          </a:xfrm>
        </p:spPr>
        <p:txBody>
          <a:bodyPr lIns="0" tIns="0" rIns="0" bIns="0" anchor="t">
            <a:noAutofit/>
          </a:bodyPr>
          <a:lstStyle>
            <a:lvl1pPr algn="l">
              <a:defRPr sz="2400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ru-RU" dirty="0" smtClean="0"/>
              <a:t>Заголовок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презентации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2</a:t>
            </a:r>
            <a:r>
              <a:rPr lang="en-US" dirty="0" smtClean="0"/>
              <a:t>4</a:t>
            </a:r>
            <a:r>
              <a:rPr lang="ru-RU" dirty="0" smtClean="0"/>
              <a:t> пт.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436096" y="3098825"/>
            <a:ext cx="3528392" cy="1032520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15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Подзаголовок презентации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 15 пт.</a:t>
            </a:r>
          </a:p>
        </p:txBody>
      </p:sp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8124" y="5157192"/>
            <a:ext cx="3590921" cy="1005458"/>
          </a:xfrm>
          <a:prstGeom prst="rect">
            <a:avLst/>
          </a:prstGeom>
        </p:spPr>
      </p:pic>
      <p:sp>
        <p:nvSpPr>
          <p:cNvPr id="14" name="Объект 2"/>
          <p:cNvSpPr>
            <a:spLocks noGrp="1"/>
          </p:cNvSpPr>
          <p:nvPr>
            <p:ph idx="13" hasCustomPrompt="1"/>
          </p:nvPr>
        </p:nvSpPr>
        <p:spPr>
          <a:xfrm>
            <a:off x="5442171" y="548680"/>
            <a:ext cx="2304256" cy="288032"/>
          </a:xfrm>
        </p:spPr>
        <p:txBody>
          <a:bodyPr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"/>
            </a:lvl1pPr>
          </a:lstStyle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rPr>
              <a:t>ДД.ММ.ГГГГ</a:t>
            </a:r>
          </a:p>
        </p:txBody>
      </p:sp>
    </p:spTree>
    <p:extLst>
      <p:ext uri="{BB962C8B-B14F-4D97-AF65-F5344CB8AC3E}">
        <p14:creationId xmlns:p14="http://schemas.microsoft.com/office/powerpoint/2010/main" val="41637179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Слайд-разделител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олилиния 5"/>
          <p:cNvSpPr/>
          <p:nvPr userDrawn="1"/>
        </p:nvSpPr>
        <p:spPr>
          <a:xfrm>
            <a:off x="-10260" y="550518"/>
            <a:ext cx="7678604" cy="5752892"/>
          </a:xfrm>
          <a:custGeom>
            <a:avLst/>
            <a:gdLst>
              <a:gd name="connsiteX0" fmla="*/ 286718 w 5253925"/>
              <a:gd name="connsiteY0" fmla="*/ 0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86718 w 5253925"/>
              <a:gd name="connsiteY5" fmla="*/ 0 h 6873498"/>
              <a:gd name="connsiteX0" fmla="*/ 294467 w 5253925"/>
              <a:gd name="connsiteY0" fmla="*/ 15499 h 6873498"/>
              <a:gd name="connsiteX1" fmla="*/ 5253925 w 5253925"/>
              <a:gd name="connsiteY1" fmla="*/ 0 h 6873498"/>
              <a:gd name="connsiteX2" fmla="*/ 5253925 w 5253925"/>
              <a:gd name="connsiteY2" fmla="*/ 6873498 h 6873498"/>
              <a:gd name="connsiteX3" fmla="*/ 0 w 5253925"/>
              <a:gd name="connsiteY3" fmla="*/ 6873498 h 6873498"/>
              <a:gd name="connsiteX4" fmla="*/ 1108128 w 5253925"/>
              <a:gd name="connsiteY4" fmla="*/ 2084522 h 6873498"/>
              <a:gd name="connsiteX5" fmla="*/ 294467 w 5253925"/>
              <a:gd name="connsiteY5" fmla="*/ 15499 h 6873498"/>
              <a:gd name="connsiteX0" fmla="*/ 294467 w 5253925"/>
              <a:gd name="connsiteY0" fmla="*/ 0 h 6857999"/>
              <a:gd name="connsiteX1" fmla="*/ 5114440 w 5253925"/>
              <a:gd name="connsiteY1" fmla="*/ 193728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294467 w 5253925"/>
              <a:gd name="connsiteY0" fmla="*/ 0 h 6857999"/>
              <a:gd name="connsiteX1" fmla="*/ 5253925 w 5253925"/>
              <a:gd name="connsiteY1" fmla="*/ 0 h 6857999"/>
              <a:gd name="connsiteX2" fmla="*/ 5253925 w 5253925"/>
              <a:gd name="connsiteY2" fmla="*/ 6857999 h 6857999"/>
              <a:gd name="connsiteX3" fmla="*/ 0 w 5253925"/>
              <a:gd name="connsiteY3" fmla="*/ 6857999 h 6857999"/>
              <a:gd name="connsiteX4" fmla="*/ 1108128 w 5253925"/>
              <a:gd name="connsiteY4" fmla="*/ 2069023 h 6857999"/>
              <a:gd name="connsiteX5" fmla="*/ 294467 w 5253925"/>
              <a:gd name="connsiteY5" fmla="*/ 0 h 6857999"/>
              <a:gd name="connsiteX0" fmla="*/ 4207789 w 9167247"/>
              <a:gd name="connsiteY0" fmla="*/ 0 h 6857999"/>
              <a:gd name="connsiteX1" fmla="*/ 0 w 9167247"/>
              <a:gd name="connsiteY1" fmla="*/ 0 h 6857999"/>
              <a:gd name="connsiteX2" fmla="*/ 9167247 w 9167247"/>
              <a:gd name="connsiteY2" fmla="*/ 6857999 h 6857999"/>
              <a:gd name="connsiteX3" fmla="*/ 3913322 w 9167247"/>
              <a:gd name="connsiteY3" fmla="*/ 6857999 h 6857999"/>
              <a:gd name="connsiteX4" fmla="*/ 5021450 w 9167247"/>
              <a:gd name="connsiteY4" fmla="*/ 2069023 h 6857999"/>
              <a:gd name="connsiteX5" fmla="*/ 4207789 w 9167247"/>
              <a:gd name="connsiteY5" fmla="*/ 0 h 6857999"/>
              <a:gd name="connsiteX0" fmla="*/ 4207789 w 5021450"/>
              <a:gd name="connsiteY0" fmla="*/ 0 h 6873497"/>
              <a:gd name="connsiteX1" fmla="*/ 0 w 5021450"/>
              <a:gd name="connsiteY1" fmla="*/ 0 h 6873497"/>
              <a:gd name="connsiteX2" fmla="*/ 15498 w 5021450"/>
              <a:gd name="connsiteY2" fmla="*/ 6873497 h 6873497"/>
              <a:gd name="connsiteX3" fmla="*/ 3913322 w 5021450"/>
              <a:gd name="connsiteY3" fmla="*/ 6857999 h 6873497"/>
              <a:gd name="connsiteX4" fmla="*/ 5021450 w 5021450"/>
              <a:gd name="connsiteY4" fmla="*/ 2069023 h 6873497"/>
              <a:gd name="connsiteX5" fmla="*/ 4207789 w 5021450"/>
              <a:gd name="connsiteY5" fmla="*/ 0 h 6873497"/>
              <a:gd name="connsiteX0" fmla="*/ 7722556 w 8536217"/>
              <a:gd name="connsiteY0" fmla="*/ 0 h 6873497"/>
              <a:gd name="connsiteX1" fmla="*/ 0 w 8536217"/>
              <a:gd name="connsiteY1" fmla="*/ 9246 h 6873497"/>
              <a:gd name="connsiteX2" fmla="*/ 3530265 w 8536217"/>
              <a:gd name="connsiteY2" fmla="*/ 6873497 h 6873497"/>
              <a:gd name="connsiteX3" fmla="*/ 7428089 w 8536217"/>
              <a:gd name="connsiteY3" fmla="*/ 6857999 h 6873497"/>
              <a:gd name="connsiteX4" fmla="*/ 8536217 w 8536217"/>
              <a:gd name="connsiteY4" fmla="*/ 2069023 h 6873497"/>
              <a:gd name="connsiteX5" fmla="*/ 7722556 w 8536217"/>
              <a:gd name="connsiteY5" fmla="*/ 0 h 6873497"/>
              <a:gd name="connsiteX0" fmla="*/ 7722556 w 8536217"/>
              <a:gd name="connsiteY0" fmla="*/ 0 h 6864251"/>
              <a:gd name="connsiteX1" fmla="*/ 0 w 8536217"/>
              <a:gd name="connsiteY1" fmla="*/ 9246 h 6864251"/>
              <a:gd name="connsiteX2" fmla="*/ 6416 w 8536217"/>
              <a:gd name="connsiteY2" fmla="*/ 6864251 h 6864251"/>
              <a:gd name="connsiteX3" fmla="*/ 7428089 w 8536217"/>
              <a:gd name="connsiteY3" fmla="*/ 6857999 h 6864251"/>
              <a:gd name="connsiteX4" fmla="*/ 8536217 w 8536217"/>
              <a:gd name="connsiteY4" fmla="*/ 2069023 h 6864251"/>
              <a:gd name="connsiteX5" fmla="*/ 7722556 w 8536217"/>
              <a:gd name="connsiteY5" fmla="*/ 0 h 6864251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36513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57999"/>
              <a:gd name="connsiteX1" fmla="*/ 0 w 8536217"/>
              <a:gd name="connsiteY1" fmla="*/ 9246 h 6857999"/>
              <a:gd name="connsiteX2" fmla="*/ 15497 w 8536217"/>
              <a:gd name="connsiteY2" fmla="*/ 6845759 h 6857999"/>
              <a:gd name="connsiteX3" fmla="*/ 7428089 w 8536217"/>
              <a:gd name="connsiteY3" fmla="*/ 6857999 h 6857999"/>
              <a:gd name="connsiteX4" fmla="*/ 8536217 w 8536217"/>
              <a:gd name="connsiteY4" fmla="*/ 2069023 h 6857999"/>
              <a:gd name="connsiteX5" fmla="*/ 7722556 w 8536217"/>
              <a:gd name="connsiteY5" fmla="*/ 0 h 6857999"/>
              <a:gd name="connsiteX0" fmla="*/ 7722556 w 8536217"/>
              <a:gd name="connsiteY0" fmla="*/ 0 h 6873498"/>
              <a:gd name="connsiteX1" fmla="*/ 0 w 8536217"/>
              <a:gd name="connsiteY1" fmla="*/ 9246 h 6873498"/>
              <a:gd name="connsiteX2" fmla="*/ 15497 w 8536217"/>
              <a:gd name="connsiteY2" fmla="*/ 6873498 h 6873498"/>
              <a:gd name="connsiteX3" fmla="*/ 7428089 w 8536217"/>
              <a:gd name="connsiteY3" fmla="*/ 6857999 h 6873498"/>
              <a:gd name="connsiteX4" fmla="*/ 8536217 w 8536217"/>
              <a:gd name="connsiteY4" fmla="*/ 2069023 h 6873498"/>
              <a:gd name="connsiteX5" fmla="*/ 7722556 w 8536217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478682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73498"/>
              <a:gd name="connsiteX1" fmla="*/ 0 w 8999402"/>
              <a:gd name="connsiteY1" fmla="*/ 0 h 6873498"/>
              <a:gd name="connsiteX2" fmla="*/ 6413 w 8999402"/>
              <a:gd name="connsiteY2" fmla="*/ 6873498 h 6873498"/>
              <a:gd name="connsiteX3" fmla="*/ 7891274 w 8999402"/>
              <a:gd name="connsiteY3" fmla="*/ 6857999 h 6873498"/>
              <a:gd name="connsiteX4" fmla="*/ 8999402 w 8999402"/>
              <a:gd name="connsiteY4" fmla="*/ 2069023 h 6873498"/>
              <a:gd name="connsiteX5" fmla="*/ 8185741 w 8999402"/>
              <a:gd name="connsiteY5" fmla="*/ 0 h 6873498"/>
              <a:gd name="connsiteX0" fmla="*/ 8185741 w 8999402"/>
              <a:gd name="connsiteY0" fmla="*/ 0 h 6864252"/>
              <a:gd name="connsiteX1" fmla="*/ 0 w 8999402"/>
              <a:gd name="connsiteY1" fmla="*/ 0 h 6864252"/>
              <a:gd name="connsiteX2" fmla="*/ 6413 w 8999402"/>
              <a:gd name="connsiteY2" fmla="*/ 6864252 h 6864252"/>
              <a:gd name="connsiteX3" fmla="*/ 7891274 w 8999402"/>
              <a:gd name="connsiteY3" fmla="*/ 6857999 h 6864252"/>
              <a:gd name="connsiteX4" fmla="*/ 8999402 w 8999402"/>
              <a:gd name="connsiteY4" fmla="*/ 2069023 h 6864252"/>
              <a:gd name="connsiteX5" fmla="*/ 8185741 w 8999402"/>
              <a:gd name="connsiteY5" fmla="*/ 0 h 68642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999402" h="6864252">
                <a:moveTo>
                  <a:pt x="8185741" y="0"/>
                </a:moveTo>
                <a:lnTo>
                  <a:pt x="0" y="0"/>
                </a:lnTo>
                <a:cubicBezTo>
                  <a:pt x="2139" y="2285002"/>
                  <a:pt x="4274" y="4579250"/>
                  <a:pt x="6413" y="6864252"/>
                </a:cubicBezTo>
                <a:lnTo>
                  <a:pt x="7891274" y="6857999"/>
                </a:lnTo>
                <a:lnTo>
                  <a:pt x="8999402" y="2069023"/>
                </a:lnTo>
                <a:lnTo>
                  <a:pt x="8185741" y="0"/>
                </a:lnTo>
                <a:close/>
              </a:path>
            </a:pathLst>
          </a:custGeom>
          <a:solidFill>
            <a:srgbClr val="000000">
              <a:alpha val="1882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284380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9" name="Подзаголовок 2"/>
          <p:cNvSpPr txBox="1">
            <a:spLocks/>
          </p:cNvSpPr>
          <p:nvPr userDrawn="1"/>
        </p:nvSpPr>
        <p:spPr>
          <a:xfrm>
            <a:off x="2843808" y="5661248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B44EA-6A61-441B-9399-54A33483BC2E}" type="datetime1">
              <a:rPr lang="ru-RU" smtClean="0"/>
              <a:t>23.11.2017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284380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09095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683568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66192" y="6309320"/>
            <a:ext cx="2133600" cy="365125"/>
          </a:xfrm>
        </p:spPr>
        <p:txBody>
          <a:bodyPr/>
          <a:lstStyle/>
          <a:p>
            <a:fld id="{52F389DC-9E19-4EE8-A8D3-3244F47808F8}" type="datetime1">
              <a:rPr lang="ru-RU" smtClean="0"/>
              <a:t>23.11.2017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07" y="5015830"/>
            <a:ext cx="3590921" cy="1005458"/>
          </a:xfrm>
          <a:prstGeom prst="rect">
            <a:avLst/>
          </a:prstGeom>
        </p:spPr>
      </p:pic>
      <p:sp>
        <p:nvSpPr>
          <p:cNvPr id="13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683568" y="1484784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9829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Слайд-разделитель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3707904" y="2204864"/>
            <a:ext cx="3528392" cy="2304256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400" baseline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 smtClean="0"/>
              <a:t>Слайд-разделитель </a:t>
            </a:r>
            <a:br>
              <a:rPr lang="ru-RU" dirty="0" smtClean="0"/>
            </a:br>
            <a:r>
              <a:rPr lang="ru-RU" dirty="0" smtClean="0"/>
              <a:t>Название раздела </a:t>
            </a:r>
            <a:br>
              <a:rPr lang="ru-RU" dirty="0" smtClean="0"/>
            </a:br>
            <a:r>
              <a:rPr lang="ru-RU" dirty="0" smtClean="0"/>
              <a:t>презентации</a:t>
            </a:r>
            <a:br>
              <a:rPr lang="ru-RU" dirty="0" smtClean="0"/>
            </a:br>
            <a:r>
              <a:rPr lang="ru-RU" dirty="0" smtClean="0"/>
              <a:t>шрифт </a:t>
            </a:r>
            <a:r>
              <a:rPr lang="ru-RU" dirty="0" err="1" smtClean="0"/>
              <a:t>Arial</a:t>
            </a:r>
            <a:r>
              <a:rPr lang="ru-RU" dirty="0" smtClean="0"/>
              <a:t>, 24 пт.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3725668" y="5296123"/>
            <a:ext cx="21336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2E28C9B7-77DB-42B5-AD07-0761FECA3530}" type="datetime1">
              <a:rPr lang="ru-RU" smtClean="0"/>
              <a:t>23.11.2017</a:t>
            </a:fld>
            <a:endParaRPr lang="ru-RU" dirty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одзаголовок 2"/>
          <p:cNvSpPr txBox="1">
            <a:spLocks/>
          </p:cNvSpPr>
          <p:nvPr userDrawn="1"/>
        </p:nvSpPr>
        <p:spPr>
          <a:xfrm>
            <a:off x="3707904" y="6309320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4" hasCustomPrompt="1"/>
          </p:nvPr>
        </p:nvSpPr>
        <p:spPr>
          <a:xfrm>
            <a:off x="3707904" y="1556792"/>
            <a:ext cx="2303462" cy="431800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/>
                </a:solidFill>
              </a:rPr>
              <a:t>Заголовок презентации </a:t>
            </a:r>
          </a:p>
          <a:p>
            <a:r>
              <a:rPr lang="ru-RU" sz="1000" dirty="0" smtClean="0">
                <a:solidFill>
                  <a:schemeClr val="tx1"/>
                </a:solidFill>
              </a:rPr>
              <a:t>шрифт </a:t>
            </a:r>
            <a:r>
              <a:rPr lang="ru-RU" sz="1000" dirty="0" err="1" smtClean="0">
                <a:solidFill>
                  <a:schemeClr val="tx1"/>
                </a:solidFill>
              </a:rPr>
              <a:t>Arial</a:t>
            </a:r>
            <a:r>
              <a:rPr lang="ru-RU" sz="1000" dirty="0" smtClean="0">
                <a:solidFill>
                  <a:schemeClr val="tx1"/>
                </a:solidFill>
              </a:rPr>
              <a:t> 10 пт.</a:t>
            </a:r>
            <a:endParaRPr lang="ru-RU" sz="1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65711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вой смар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457200" y="548680"/>
            <a:ext cx="7715200" cy="868958"/>
          </a:xfrm>
        </p:spPr>
        <p:txBody>
          <a:bodyPr anchor="t">
            <a:noAutofit/>
          </a:bodyPr>
          <a:lstStyle>
            <a:lvl1pPr>
              <a:defRPr>
                <a:solidFill>
                  <a:srgbClr val="0072BC"/>
                </a:solidFill>
              </a:defRPr>
            </a:lvl1pPr>
          </a:lstStyle>
          <a:p>
            <a:r>
              <a:rPr lang="ru-RU" dirty="0" smtClean="0"/>
              <a:t>Возможные стили презентации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 hasCustomPrompt="1"/>
          </p:nvPr>
        </p:nvSpPr>
        <p:spPr>
          <a:xfrm>
            <a:off x="457200" y="1412776"/>
            <a:ext cx="7715200" cy="792088"/>
          </a:xfrm>
        </p:spPr>
        <p:txBody>
          <a:bodyPr/>
          <a:lstStyle>
            <a:lvl1pPr marL="0" indent="0">
              <a:buFont typeface="Arial" pitchFamily="34" charset="0"/>
              <a:buNone/>
              <a:defRPr sz="1400" baseline="0"/>
            </a:lvl1pPr>
            <a:lvl2pPr marL="742950" indent="-285750">
              <a:buFont typeface="Arial" pitchFamily="34" charset="0"/>
              <a:buChar char="►"/>
              <a:defRPr sz="1400" baseline="0"/>
            </a:lvl2pPr>
            <a:lvl3pPr>
              <a:defRPr baseline="0"/>
            </a:lvl3pPr>
            <a:lvl4pPr>
              <a:defRPr baseline="0"/>
            </a:lvl4pPr>
            <a:lvl5pPr>
              <a:defRPr/>
            </a:lvl5pPr>
            <a:lvl6pPr marL="2286000" indent="0">
              <a:buNone/>
              <a:defRPr/>
            </a:lvl6pPr>
          </a:lstStyle>
          <a:p>
            <a:pPr lvl="0"/>
            <a:r>
              <a:rPr lang="ru-RU" dirty="0" smtClean="0"/>
              <a:t>Текст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98640" y="6356350"/>
            <a:ext cx="2133600" cy="365125"/>
          </a:xfrm>
        </p:spPr>
        <p:txBody>
          <a:bodyPr/>
          <a:lstStyle/>
          <a:p>
            <a:fld id="{E7F6E1B9-6978-49A0-B769-AA0B478E9013}" type="datetime1">
              <a:rPr lang="ru-RU" smtClean="0"/>
              <a:t>23.11.2017</a:t>
            </a:fld>
            <a:endParaRPr lang="ru-RU"/>
          </a:p>
        </p:txBody>
      </p:sp>
      <p:sp>
        <p:nvSpPr>
          <p:cNvPr id="7" name="Номер слайда 9"/>
          <p:cNvSpPr>
            <a:spLocks noGrp="1"/>
          </p:cNvSpPr>
          <p:nvPr>
            <p:ph type="sldNum" sz="quarter" idx="12"/>
          </p:nvPr>
        </p:nvSpPr>
        <p:spPr>
          <a:xfrm>
            <a:off x="6876256" y="6381328"/>
            <a:ext cx="2133600" cy="365125"/>
          </a:xfrm>
        </p:spPr>
        <p:txBody>
          <a:bodyPr/>
          <a:lstStyle>
            <a:lvl1pPr>
              <a:defRPr sz="14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fld id="{F0C3E1D0-B99E-411B-BCE4-D3E6DB7EA499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0" name="Подзаголовок 2"/>
          <p:cNvSpPr txBox="1">
            <a:spLocks/>
          </p:cNvSpPr>
          <p:nvPr userDrawn="1"/>
        </p:nvSpPr>
        <p:spPr>
          <a:xfrm>
            <a:off x="496275" y="6369124"/>
            <a:ext cx="3528392" cy="51626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Tx/>
              <a:buSzPct val="80000"/>
              <a:buFont typeface="Arial" pitchFamily="34" charset="0"/>
              <a:buNone/>
              <a:defRPr sz="15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Tx/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Wingdings" pitchFamily="2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000" dirty="0" smtClean="0">
                <a:solidFill>
                  <a:schemeClr val="tx1"/>
                </a:solidFill>
              </a:rPr>
              <a:t>Акционерное общество «Российский Банк поддержки малого и среднего предпринимательства»</a:t>
            </a:r>
            <a:endParaRPr lang="ru-RU" sz="1000" dirty="0">
              <a:solidFill>
                <a:schemeClr val="tx1"/>
              </a:solidFill>
            </a:endParaRPr>
          </a:p>
        </p:txBody>
      </p:sp>
      <p:sp>
        <p:nvSpPr>
          <p:cNvPr id="13" name="Объект 2"/>
          <p:cNvSpPr>
            <a:spLocks noGrp="1"/>
          </p:cNvSpPr>
          <p:nvPr>
            <p:ph idx="13" hasCustomPrompt="1"/>
          </p:nvPr>
        </p:nvSpPr>
        <p:spPr>
          <a:xfrm>
            <a:off x="457200" y="260648"/>
            <a:ext cx="7715200" cy="288032"/>
          </a:xfrm>
        </p:spPr>
        <p:txBody>
          <a:bodyPr/>
          <a:lstStyle>
            <a:lvl1pPr>
              <a:defRPr sz="1400"/>
            </a:lvl1pPr>
          </a:lstStyle>
          <a:p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Название раздела, </a:t>
            </a:r>
            <a:r>
              <a:rPr lang="ru-RU" sz="1000" dirty="0" err="1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Arial</a:t>
            </a:r>
            <a:r>
              <a:rPr lang="ru-RU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 10 пт.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700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A6F5B6-0779-414D-AD4B-2629AC442E8D}" type="datetimeFigureOut">
              <a:rPr lang="ru-RU" smtClean="0"/>
              <a:t>23.11.2017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4D1AC2-DB3A-44E5-BAA1-B1713F7756A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8849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49" r:id="rId4"/>
    <p:sldLayoutId id="2147483660" r:id="rId5"/>
    <p:sldLayoutId id="2147483662" r:id="rId6"/>
    <p:sldLayoutId id="2147483663" r:id="rId7"/>
    <p:sldLayoutId id="2147483664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6" r:id="rId16"/>
    <p:sldLayoutId id="2147483693" r:id="rId1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jpe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4D4D4D"/>
                </a:solidFill>
              </a:rPr>
              <a:t>Инструменты поддержки малого и среднего предпринимательства</a:t>
            </a:r>
            <a:endParaRPr lang="ru-RU" dirty="0">
              <a:solidFill>
                <a:srgbClr val="4D4D4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521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Таблица 15"/>
          <p:cNvGraphicFramePr>
            <a:graphicFrameLocks noGrp="1"/>
          </p:cNvGraphicFramePr>
          <p:nvPr>
            <p:ph type="tbl" sz="quarter" idx="15"/>
            <p:extLst>
              <p:ext uri="{D42A27DB-BD31-4B8C-83A1-F6EECF244321}">
                <p14:modId xmlns:p14="http://schemas.microsoft.com/office/powerpoint/2010/main" val="4161996234"/>
              </p:ext>
            </p:extLst>
          </p:nvPr>
        </p:nvGraphicFramePr>
        <p:xfrm>
          <a:off x="179512" y="1556793"/>
          <a:ext cx="3528392" cy="403244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2839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824363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1) 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Кредитный продукт «Дальневосточный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гектар»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для получивших земельный участок на территории ДФО в соответствии с 119-ФЗ</a:t>
                      </a: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9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2) 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Кредитный продукт «Приграничные территории» </a:t>
                      </a:r>
                      <a:r>
                        <a:rPr lang="ru-RU" sz="1200" b="0" dirty="0" smtClean="0">
                          <a:latin typeface="Arial" pitchFamily="34" charset="0"/>
                          <a:cs typeface="Arial" pitchFamily="34" charset="0"/>
                        </a:rPr>
                        <a:t>- для </a:t>
                      </a:r>
                      <a:r>
                        <a:rPr lang="ru-RU" sz="1200" kern="120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резидентов приграничных территорий в соответствии с Распоряжением</a:t>
                      </a:r>
                      <a:r>
                        <a:rPr lang="ru-RU" sz="1200" kern="1200" baseline="0" dirty="0" smtClean="0">
                          <a:solidFill>
                            <a:schemeClr val="dk1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Правительства 2193-Р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069362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Arial" pitchFamily="34" charset="0"/>
                          <a:cs typeface="Arial" pitchFamily="34" charset="0"/>
                        </a:rPr>
                        <a:t>3) </a:t>
                      </a:r>
                      <a:r>
                        <a:rPr lang="ru-RU" sz="1200" b="1" dirty="0" smtClean="0">
                          <a:latin typeface="Arial" pitchFamily="34" charset="0"/>
                          <a:cs typeface="Arial" pitchFamily="34" charset="0"/>
                        </a:rPr>
                        <a:t>Кредитный продукт «Территории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опережающего развития»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для резидентов территорий опережающего</a:t>
                      </a:r>
                      <a:r>
                        <a:rPr lang="ru-RU" sz="1200" b="0" kern="1200" baseline="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развития в соответствии с 473-ФЗ </a:t>
                      </a:r>
                    </a:p>
                    <a:p>
                      <a:endParaRPr lang="ru-RU" sz="1200" b="0" kern="1200" dirty="0">
                        <a:solidFill>
                          <a:schemeClr val="dk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069362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4) </a:t>
                      </a:r>
                      <a:r>
                        <a:rPr lang="ru-RU" sz="1200" b="1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Кредитный продукт «Свободный порт Владивосток» </a:t>
                      </a:r>
                      <a:r>
                        <a:rPr lang="ru-RU" sz="1200" b="0" kern="1200" dirty="0" smtClean="0">
                          <a:solidFill>
                            <a:schemeClr val="dk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- для резидентов территории с особыми режимами регулирования в соответствии с  212-ФЗ </a:t>
                      </a:r>
                    </a:p>
                    <a:p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323528" y="116632"/>
            <a:ext cx="7715200" cy="868958"/>
          </a:xfrm>
        </p:spPr>
        <p:txBody>
          <a:bodyPr/>
          <a:lstStyle/>
          <a:p>
            <a:pPr algn="l"/>
            <a:r>
              <a:rPr lang="ru-RU" sz="28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2800" dirty="0" smtClean="0">
                <a:latin typeface="Arial" pitchFamily="34" charset="0"/>
                <a:cs typeface="Arial" pitchFamily="34" charset="0"/>
              </a:rPr>
              <a:t>родукты прямого кредитования для ДФО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10</a:t>
            </a:fld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5076056" y="1772816"/>
            <a:ext cx="288032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itchFamily="2" charset="2"/>
              <a:buChar char="ü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Более низкая ставка в </a:t>
            </a:r>
            <a:r>
              <a:rPr lang="en-US" sz="11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сравнении с существующими продуктами Банка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Все категории МСП и отрасли согласно 209-ФЗ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Высокий процент одобрения при соответствии МСП стандартным требованиям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100" dirty="0" smtClean="0">
                <a:latin typeface="Arial" pitchFamily="34" charset="0"/>
                <a:cs typeface="Arial" pitchFamily="34" charset="0"/>
              </a:rPr>
              <a:t>Особый режим ускоренного рассмотрения</a:t>
            </a:r>
          </a:p>
          <a:p>
            <a:pPr marL="342900" indent="-342900">
              <a:buFont typeface="Wingdings" pitchFamily="2" charset="2"/>
              <a:buChar char="ü"/>
            </a:pPr>
            <a:endParaRPr lang="ru-RU" sz="1100" dirty="0" smtClean="0">
              <a:latin typeface="Arial" pitchFamily="34" charset="0"/>
              <a:cs typeface="Arial" pitchFamily="34" charset="0"/>
            </a:endParaRPr>
          </a:p>
          <a:p>
            <a:pPr marL="342900" indent="-342900">
              <a:buFont typeface="Wingdings" pitchFamily="2" charset="2"/>
              <a:buChar char="ü"/>
            </a:pPr>
            <a:r>
              <a:rPr lang="ru-RU" sz="1100" dirty="0">
                <a:latin typeface="Arial" pitchFamily="34" charset="0"/>
                <a:cs typeface="Arial" pitchFamily="34" charset="0"/>
              </a:rPr>
              <a:t>П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ри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финансировании на инвестиционные цели средства могут быть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направлены и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на покрытие текущих расходов, в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100" dirty="0">
                <a:latin typeface="Arial" pitchFamily="34" charset="0"/>
                <a:cs typeface="Arial" pitchFamily="34" charset="0"/>
              </a:rPr>
              <a:t>финансирование оборотного капитала в размере не более 30% от </a:t>
            </a:r>
            <a:r>
              <a:rPr lang="ru-RU" sz="1100" dirty="0" smtClean="0">
                <a:latin typeface="Arial" pitchFamily="34" charset="0"/>
                <a:cs typeface="Arial" pitchFamily="34" charset="0"/>
              </a:rPr>
              <a:t>кредита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179512" y="1250728"/>
            <a:ext cx="3528392" cy="270000"/>
          </a:xfrm>
          <a:prstGeom prst="rect">
            <a:avLst/>
          </a:prstGeom>
          <a:solidFill>
            <a:srgbClr val="F3706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Перечень продуктов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283968" y="1250728"/>
            <a:ext cx="3672408" cy="270000"/>
          </a:xfrm>
          <a:prstGeom prst="rect">
            <a:avLst/>
          </a:prstGeom>
          <a:solidFill>
            <a:srgbClr val="F37065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 smtClean="0">
                <a:latin typeface="Arial" pitchFamily="34" charset="0"/>
                <a:cs typeface="Arial" pitchFamily="34" charset="0"/>
              </a:rPr>
              <a:t>Основные преимущества</a:t>
            </a:r>
            <a:endParaRPr lang="ru-RU" sz="14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892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11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88361055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НГС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4942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Гарантийная поддержка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79208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МСП Банк выступает гарантом исполнения субъектами МСП своих кредитных обязательств, предоставляя за них прямые гарантии для получения представителями малого и среднего бизнеса банковских кредитов для приобретения основных средств, финансирования текущей деятельности, исполнения контрактов в рамках федеральных законов №44-ФЗ и №223-ФЗ.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1857018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1857017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57018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217058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217058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22767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217058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100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217058"/>
            <a:ext cx="149752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15 лет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Срок зависит от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у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словий гарантийного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продукта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217058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0,75%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0933804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Гарантии в рамках №44-ФЗ и №223-ФЗ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085185"/>
            <a:ext cx="7056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085184"/>
            <a:ext cx="57259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085185"/>
            <a:ext cx="188224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СТОИМОСТЬ ГАРАНТИИ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539442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539442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39704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39442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5394425"/>
            <a:ext cx="14206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В соответствии с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требованиями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к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онкурсной документации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5394425"/>
            <a:ext cx="16289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2,5 % до 3% 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рассмотрения заявки:</a:t>
            </a: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до 25 млн рублей – до 5 рабочих дней;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marL="171450" indent="-171450">
              <a:buFont typeface="Wingdings" pitchFamily="2" charset="2"/>
              <a:buChar char="§"/>
            </a:pPr>
            <a:r>
              <a:rPr lang="ru-RU" sz="1000" dirty="0" smtClean="0">
                <a:latin typeface="Arial" pitchFamily="34" charset="0"/>
                <a:cs typeface="Arial" pitchFamily="34" charset="0"/>
              </a:rPr>
              <a:t>гарантия от 25 млн рублей – до 10 рабочих дней</a:t>
            </a:r>
            <a:r>
              <a:rPr lang="ru-RU" sz="1000" dirty="0" smtClean="0"/>
              <a:t>.</a:t>
            </a:r>
            <a:endParaRPr lang="ru-RU" sz="1000" dirty="0"/>
          </a:p>
        </p:txBody>
      </p:sp>
    </p:spTree>
    <p:extLst>
      <p:ext uri="{BB962C8B-B14F-4D97-AF65-F5344CB8AC3E}">
        <p14:creationId xmlns:p14="http://schemas.microsoft.com/office/powerpoint/2010/main" val="78941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12</a:t>
            </a:fld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47"/>
          <a:stretch/>
        </p:blipFill>
        <p:spPr bwMode="auto">
          <a:xfrm>
            <a:off x="166977" y="227346"/>
            <a:ext cx="6997311" cy="6514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702" y="116633"/>
            <a:ext cx="2532650" cy="11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395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Благодарим</a:t>
            </a:r>
            <a:br>
              <a:rPr lang="ru-RU" dirty="0" smtClean="0"/>
            </a:br>
            <a:r>
              <a:rPr lang="ru-RU" dirty="0" smtClean="0"/>
              <a:t>за внимание!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rgbClr val="0072BC"/>
                </a:solidFill>
              </a:rPr>
              <a:t>Акционерное общество «Российский Банк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поддержки малого и среднего </a:t>
            </a:r>
            <a:br>
              <a:rPr lang="ru-RU" sz="1400" dirty="0" smtClean="0">
                <a:solidFill>
                  <a:srgbClr val="0072BC"/>
                </a:solidFill>
              </a:rPr>
            </a:br>
            <a:r>
              <a:rPr lang="ru-RU" sz="1400" dirty="0" smtClean="0">
                <a:solidFill>
                  <a:srgbClr val="0072BC"/>
                </a:solidFill>
              </a:rPr>
              <a:t>предпринимательства» (АО «МСП Банк»)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115035, Россия, г. Москва,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ул. Садовническая, дом 79 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783-79-98, 783-79-66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+7 (495) 783-79-74 (факс)</a:t>
            </a:r>
            <a:b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sz="14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info@mspbank.ru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400" dirty="0" smtClean="0"/>
              <a:t/>
            </a:r>
            <a:br>
              <a:rPr lang="ru-RU" sz="1400" dirty="0" smtClean="0"/>
            </a:br>
            <a:r>
              <a:rPr lang="ru-RU" sz="1800" u="sng" dirty="0" smtClean="0">
                <a:solidFill>
                  <a:srgbClr val="0072BC"/>
                </a:solidFill>
              </a:rPr>
              <a:t>www.mspbank.ru</a:t>
            </a:r>
            <a:r>
              <a:rPr lang="ru-RU" sz="1400" dirty="0" smtClean="0"/>
              <a:t/>
            </a:r>
            <a:br>
              <a:rPr lang="ru-RU" sz="1400" dirty="0" smtClean="0"/>
            </a:br>
            <a:endParaRPr lang="ru-RU" sz="1400" dirty="0"/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4294967295"/>
          </p:nvPr>
        </p:nvSpPr>
        <p:spPr>
          <a:xfrm>
            <a:off x="7010400" y="6381750"/>
            <a:ext cx="2133600" cy="365125"/>
          </a:xfrm>
        </p:spPr>
        <p:txBody>
          <a:bodyPr/>
          <a:lstStyle/>
          <a:p>
            <a:fld id="{F0C3E1D0-B99E-411B-BCE4-D3E6DB7EA499}" type="slidenum">
              <a:rPr lang="ru-RU" smtClean="0"/>
              <a:pPr/>
              <a:t>13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9302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3778"/>
            <a:ext cx="5914999" cy="868958"/>
          </a:xfrm>
        </p:spPr>
        <p:txBody>
          <a:bodyPr/>
          <a:lstStyle/>
          <a:p>
            <a:pPr algn="l"/>
            <a:r>
              <a:rPr lang="ru-RU" sz="3200" dirty="0" smtClean="0">
                <a:latin typeface="Arial" pitchFamily="34" charset="0"/>
                <a:cs typeface="Arial" pitchFamily="34" charset="0"/>
              </a:rPr>
              <a:t>О Банке</a:t>
            </a:r>
            <a:endParaRPr lang="ru-RU" sz="32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756316"/>
              </p:ext>
            </p:extLst>
          </p:nvPr>
        </p:nvGraphicFramePr>
        <p:xfrm>
          <a:off x="467544" y="1268762"/>
          <a:ext cx="7704856" cy="46516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0485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965930">
                <a:tc>
                  <a:txBody>
                    <a:bodyPr/>
                    <a:lstStyle/>
                    <a:p>
                      <a:endParaRPr lang="ru-RU" sz="14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dirty="0"/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ABC8E7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921426">
                <a:tc>
                  <a:txBody>
                    <a:bodyPr/>
                    <a:lstStyle/>
                    <a:p>
                      <a:endParaRPr lang="ru-RU" sz="1400" baseline="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 marL="0" algn="l" defTabSz="914400" rtl="0" eaLnBrk="1" latinLnBrk="0" hangingPunct="1"/>
                      <a:r>
                        <a:rPr lang="ru-RU" sz="14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               </a:t>
                      </a:r>
                      <a:endParaRPr lang="ru-RU" sz="1800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8A8A2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952" b="30213"/>
          <a:stretch/>
        </p:blipFill>
        <p:spPr>
          <a:xfrm>
            <a:off x="539553" y="5217354"/>
            <a:ext cx="432047" cy="50392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97" r="10786"/>
          <a:stretch/>
        </p:blipFill>
        <p:spPr>
          <a:xfrm>
            <a:off x="540000" y="4293096"/>
            <a:ext cx="432000" cy="50392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" r="6139"/>
          <a:stretch/>
        </p:blipFill>
        <p:spPr>
          <a:xfrm>
            <a:off x="540000" y="3356992"/>
            <a:ext cx="542886" cy="4749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2492896"/>
            <a:ext cx="471326" cy="50405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556792"/>
            <a:ext cx="553061" cy="504056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1331640" y="5157192"/>
            <a:ext cx="19974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АО «МСП Банк» </a:t>
            </a:r>
            <a:endParaRPr lang="ru-RU" dirty="0" smtClean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учреждено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1331640" y="4077072"/>
            <a:ext cx="319209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государственную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программу финансовой 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поддержки МСП</a:t>
            </a:r>
            <a:endParaRPr lang="ru-RU" dirty="0"/>
          </a:p>
        </p:txBody>
      </p:sp>
      <p:sp>
        <p:nvSpPr>
          <p:cNvPr id="13" name="TextBox 12"/>
          <p:cNvSpPr txBox="1"/>
          <p:nvPr/>
        </p:nvSpPr>
        <p:spPr>
          <a:xfrm>
            <a:off x="1331640" y="3212976"/>
            <a:ext cx="27262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Реализует гарантийную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поддержку МСП</a:t>
            </a:r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331640" y="2420888"/>
            <a:ext cx="27622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Участник национальной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гарантийной системы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331640" y="1484784"/>
            <a:ext cx="25902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Осуществляет прямое</a:t>
            </a:r>
          </a:p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кредитование МСП</a:t>
            </a:r>
            <a:endParaRPr lang="ru-RU" dirty="0"/>
          </a:p>
        </p:txBody>
      </p:sp>
      <p:sp>
        <p:nvSpPr>
          <p:cNvPr id="37" name="TextBox 36"/>
          <p:cNvSpPr txBox="1"/>
          <p:nvPr/>
        </p:nvSpPr>
        <p:spPr>
          <a:xfrm>
            <a:off x="4932040" y="5363924"/>
            <a:ext cx="1099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1999</a:t>
            </a:r>
            <a:r>
              <a:rPr lang="en-US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год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5458549" y="4338977"/>
            <a:ext cx="14585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2004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5921771" y="3383119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2013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6365827" y="2510314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2016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6830790" y="1556792"/>
            <a:ext cx="1407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с 2017 года</a:t>
            </a: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33" name="Прямая со стрелкой 32"/>
          <p:cNvCxnSpPr/>
          <p:nvPr/>
        </p:nvCxnSpPr>
        <p:spPr>
          <a:xfrm flipV="1">
            <a:off x="4731082" y="731318"/>
            <a:ext cx="2505214" cy="4840512"/>
          </a:xfrm>
          <a:prstGeom prst="straightConnector1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Блок-схема: узел 18"/>
          <p:cNvSpPr/>
          <p:nvPr/>
        </p:nvSpPr>
        <p:spPr>
          <a:xfrm>
            <a:off x="6156200" y="2636912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Блок-схема: узел 19"/>
          <p:cNvSpPr/>
          <p:nvPr/>
        </p:nvSpPr>
        <p:spPr>
          <a:xfrm>
            <a:off x="6625393" y="1714791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Блок-схема: узел 35"/>
          <p:cNvSpPr/>
          <p:nvPr/>
        </p:nvSpPr>
        <p:spPr>
          <a:xfrm>
            <a:off x="5705277" y="3494825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узел 15"/>
          <p:cNvSpPr/>
          <p:nvPr/>
        </p:nvSpPr>
        <p:spPr>
          <a:xfrm>
            <a:off x="4659082" y="5499830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Блок-схема: узел 16"/>
          <p:cNvSpPr/>
          <p:nvPr/>
        </p:nvSpPr>
        <p:spPr>
          <a:xfrm>
            <a:off x="5136853" y="4565509"/>
            <a:ext cx="144000" cy="144000"/>
          </a:xfrm>
          <a:prstGeom prst="flowChartConnector">
            <a:avLst/>
          </a:prstGeom>
          <a:solidFill>
            <a:schemeClr val="bg1"/>
          </a:solidFill>
          <a:ln w="15875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92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3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0511946"/>
              </p:ext>
            </p:extLst>
          </p:nvPr>
        </p:nvGraphicFramePr>
        <p:xfrm>
          <a:off x="395536" y="1412777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7944" y="908720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</a:t>
            </a:r>
            <a:r>
              <a:rPr lang="ru-RU" sz="16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П</a:t>
            </a:r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0841" y="2028929"/>
            <a:ext cx="76328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текущих расходов (включая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выплату заработной платы и пр. платежи, за исключением уплаты налогов и сборов).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564905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2339752" y="2564904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4387854" y="2564905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292494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292494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287731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92494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07348" y="292494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en-US" sz="1000" dirty="0" smtClean="0">
                <a:latin typeface="Arial" pitchFamily="34" charset="0"/>
                <a:cs typeface="Arial" pitchFamily="34" charset="0"/>
              </a:rPr>
              <a:t>36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975928" y="2924945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08044192"/>
              </p:ext>
            </p:extLst>
          </p:nvPr>
        </p:nvGraphicFramePr>
        <p:xfrm>
          <a:off x="395536" y="4146466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«Приоритет-Оборотный»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786518"/>
            <a:ext cx="766815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текущих расходов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(включая выплату заработной платы и пр. платежи, за исключением уплаты налогов и сборов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5328262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339752" y="5328261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387854" y="5328262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5850" y="5688302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5428" y="5688302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64067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688302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007348" y="5688302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Заголовок 1"/>
          <p:cNvSpPr>
            <a:spLocks noGrp="1"/>
          </p:cNvSpPr>
          <p:nvPr>
            <p:ph type="title"/>
          </p:nvPr>
        </p:nvSpPr>
        <p:spPr>
          <a:xfrm>
            <a:off x="385193" y="183778"/>
            <a:ext cx="6419055" cy="868958"/>
          </a:xfrm>
        </p:spPr>
        <p:txBody>
          <a:bodyPr/>
          <a:lstStyle/>
          <a:p>
            <a:pPr algn="l"/>
            <a:r>
              <a:rPr lang="ru-RU" sz="3600" dirty="0" smtClean="0">
                <a:latin typeface="Arial" pitchFamily="34" charset="0"/>
                <a:cs typeface="Arial" pitchFamily="34" charset="0"/>
              </a:rPr>
              <a:t>Продукты Банка</a:t>
            </a:r>
            <a:endParaRPr lang="ru-RU" sz="3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4963918" y="5755903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– 10,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4119231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4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9090431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кредит»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09811" y="260648"/>
            <a:ext cx="81524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Кредитные продукты по Программе стимулирования кредитования субъектов МСП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 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391220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391219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391220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751260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751260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761878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751260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25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751260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60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751260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43432079"/>
              </p:ext>
            </p:extLst>
          </p:nvPr>
        </p:nvGraphicFramePr>
        <p:xfrm>
          <a:off x="395536" y="3645024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«Инвестиционный проект»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9476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25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275673"/>
            <a:ext cx="789325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инвестиций, направленных на создание, и/или приобретение(сооружение, изготовление, достройку, дооборудование, реконструкцию, модернизацию и техническое перевооружение основных средств, 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модернизации, запуск новых проектов. Средства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могут быть направлены на приобретение основных средств (не менее 70% от совокупной величины кредита) и на покрытие текущих расходов,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том числе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оборотного капитала (не более 30% от величины кредита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9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,1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10,1%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3414321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5</a:t>
            </a:fld>
            <a:endParaRPr lang="ru-RU" dirty="0"/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0556222"/>
              </p:ext>
            </p:extLst>
          </p:nvPr>
        </p:nvGraphicFramePr>
        <p:xfrm>
          <a:off x="395536" y="3356992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«Госконтракт-Оборотный»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95535" y="4005064"/>
            <a:ext cx="65806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расходов, связанных с исполнением контрактов в рамках федеральных </a:t>
            </a:r>
            <a:endParaRPr lang="ru-RU" sz="10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законов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№44-ФЗ и №223-ФЗ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5536" y="4509121"/>
            <a:ext cx="14920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200" dirty="0"/>
          </a:p>
        </p:txBody>
      </p:sp>
      <p:sp>
        <p:nvSpPr>
          <p:cNvPr id="20" name="TextBox 19"/>
          <p:cNvSpPr txBox="1"/>
          <p:nvPr/>
        </p:nvSpPr>
        <p:spPr>
          <a:xfrm>
            <a:off x="2555776" y="4509120"/>
            <a:ext cx="134953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200" dirty="0"/>
          </a:p>
        </p:txBody>
      </p:sp>
      <p:sp>
        <p:nvSpPr>
          <p:cNvPr id="21" name="TextBox 20"/>
          <p:cNvSpPr txBox="1"/>
          <p:nvPr/>
        </p:nvSpPr>
        <p:spPr>
          <a:xfrm>
            <a:off x="4716016" y="4509121"/>
            <a:ext cx="179664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2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1874" y="4869161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590" y="4869161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4821529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4869161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50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23372" y="4869161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304090" y="4869161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бизнеса – </a:t>
            </a:r>
            <a:r>
              <a:rPr lang="en-US" sz="1000" dirty="0" smtClean="0">
                <a:latin typeface="Arial" pitchFamily="34" charset="0"/>
                <a:cs typeface="Arial" pitchFamily="34" charset="0"/>
              </a:rPr>
              <a:t>9,6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% 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малого бизнеса – 10,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243" y="260649"/>
            <a:ext cx="4865625" cy="297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39550" y="5366826"/>
            <a:ext cx="201622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более 70% суммы контракта, уменьшенной на сумму полученного аванса и на сумму произведенных оплат за выполнение контракта от заказчика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699790" y="5365665"/>
            <a:ext cx="201622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но не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более срока действия контракта, увеличенного на 90 дней.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0398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/>
          <p:cNvSpPr txBox="1"/>
          <p:nvPr/>
        </p:nvSpPr>
        <p:spPr>
          <a:xfrm>
            <a:off x="516374" y="1988840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</a:t>
            </a:r>
            <a:endParaRPr lang="ru-RU" sz="1000" dirty="0"/>
          </a:p>
        </p:txBody>
      </p:sp>
      <p:sp>
        <p:nvSpPr>
          <p:cNvPr id="29" name="TextBox 28"/>
          <p:cNvSpPr txBox="1"/>
          <p:nvPr/>
        </p:nvSpPr>
        <p:spPr>
          <a:xfrm>
            <a:off x="5417428" y="201090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9321" y="2011700"/>
            <a:ext cx="270407" cy="48119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4660" y="2013858"/>
            <a:ext cx="270407" cy="481196"/>
          </a:xfrm>
          <a:prstGeom prst="rect">
            <a:avLst/>
          </a:prstGeom>
        </p:spPr>
      </p:pic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6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36765842"/>
              </p:ext>
            </p:extLst>
          </p:nvPr>
        </p:nvGraphicFramePr>
        <p:xfrm>
          <a:off x="395536" y="476673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текущие цели»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44624"/>
            <a:ext cx="29217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Уникальные продукты Банка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124744"/>
            <a:ext cx="82089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 (включая выплату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заработной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платы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 другие платежи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, за исключением уплаты налогов и сборов).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48870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771800" y="248870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248870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284874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284874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936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84874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39396" y="2848745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20114" y="2848745"/>
            <a:ext cx="12634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10,1%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0609051"/>
              </p:ext>
            </p:extLst>
          </p:nvPr>
        </p:nvGraphicFramePr>
        <p:xfrm>
          <a:off x="395536" y="3625974"/>
          <a:ext cx="748883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4888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«Экспресс на инвестиции»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897576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5897575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932040" y="5897576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7898" y="6206816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9614" y="6206816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6209431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6206816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15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439396" y="6206816"/>
            <a:ext cx="90120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36 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520114" y="6206816"/>
            <a:ext cx="1192955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9,</a:t>
            </a:r>
            <a:r>
              <a:rPr lang="en-US" sz="1000" dirty="0">
                <a:latin typeface="Arial" pitchFamily="34" charset="0"/>
                <a:cs typeface="Arial" pitchFamily="34" charset="0"/>
              </a:rPr>
              <a:t>6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%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годовых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95537" y="4280396"/>
            <a:ext cx="820891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</a:t>
            </a:r>
            <a:r>
              <a:rPr lang="ru-RU" sz="10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финансирование инвестиций:	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приобретение и/или ремонт и/или модернизация основных средств (машин, оборудования, зданий, сооружений, помещений, земельных участков и т.д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.);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0841" y="1478719"/>
            <a:ext cx="838963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</a:t>
            </a:r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сегмент в рамках продукта</a:t>
            </a:r>
            <a:r>
              <a:rPr lang="en-US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предпринимательство»:</a:t>
            </a: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1000" b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Юридические лица и ИП, получившие нефинансовую поддержку со стороны АО «Корпорация «МСП» в виде: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0691" y="2011700"/>
            <a:ext cx="255405" cy="481196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988840"/>
            <a:ext cx="270407" cy="481196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4663762" y="2069557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08237" y="4817060"/>
            <a:ext cx="79081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Специальный сегмент в рамках продукта</a:t>
            </a:r>
            <a:r>
              <a:rPr lang="en-US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b="1" i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«Женское предпринимательство»:</a:t>
            </a:r>
            <a:r>
              <a:rPr lang="ru-RU" sz="1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Юридические лица и ИП,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получившие нефинансовую поддержку со стороны АО «Корпорация «МСП» в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виде: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510024" y="5371058"/>
            <a:ext cx="40140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обучения по программам тренингов для субъектов МСП АО «Корпорация «МСП», в том числе «Мама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– предприниматель</a:t>
            </a:r>
            <a:endParaRPr lang="ru-RU" sz="1000" dirty="0"/>
          </a:p>
        </p:txBody>
      </p:sp>
      <p:sp>
        <p:nvSpPr>
          <p:cNvPr id="43" name="TextBox 42"/>
          <p:cNvSpPr txBox="1"/>
          <p:nvPr/>
        </p:nvSpPr>
        <p:spPr>
          <a:xfrm>
            <a:off x="5411078" y="5393124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консультационной поддержки через Бизнес-навигатор МСП</a:t>
            </a:r>
            <a:endParaRPr lang="ru-RU" sz="1000" dirty="0"/>
          </a:p>
        </p:txBody>
      </p:sp>
      <p:pic>
        <p:nvPicPr>
          <p:cNvPr id="44" name="Рисунок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2971" y="5393918"/>
            <a:ext cx="270407" cy="481196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8310" y="5396076"/>
            <a:ext cx="270407" cy="481196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341" y="5393918"/>
            <a:ext cx="255405" cy="481196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178" y="5371058"/>
            <a:ext cx="270407" cy="481196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4657412" y="5451775"/>
            <a:ext cx="404278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 smtClean="0">
                <a:latin typeface="Arial" pitchFamily="34" charset="0"/>
                <a:cs typeface="Arial" pitchFamily="34" charset="0"/>
              </a:rPr>
              <a:t>или</a:t>
            </a:r>
            <a:endParaRPr lang="ru-RU" sz="1000" i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3730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395536" y="116632"/>
            <a:ext cx="473296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резидентов моногородов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3528" y="3861048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323528" y="5601433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192282" y="3861048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626" y="5961474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6288" y="4194666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31706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971600" y="4221088"/>
            <a:ext cx="3024336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100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 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от 3 млн. руб. до 250 млн. руб.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(включительно)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91124" y="5961474"/>
            <a:ext cx="45889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>
                <a:latin typeface="Arial" pitchFamily="34" charset="0"/>
                <a:cs typeface="Arial" pitchFamily="34" charset="0"/>
              </a:rPr>
              <a:t>1)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36 месяцев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инвестиционные цели: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r>
              <a:rPr lang="ru-RU" sz="1000" b="1" dirty="0">
                <a:latin typeface="Arial" pitchFamily="34" charset="0"/>
                <a:cs typeface="Arial" pitchFamily="34" charset="0"/>
              </a:rPr>
              <a:t>не более 84 месяца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 с даты заключения кредитного договора.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606033" y="4212540"/>
            <a:ext cx="320632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При кредитовании на оборотные цели: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для субъектов малого бизнеса – 10,6%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9,6% годовых.</a:t>
            </a:r>
          </a:p>
          <a:p>
            <a:r>
              <a:rPr lang="ru-RU" sz="1000" i="1" dirty="0">
                <a:latin typeface="Arial" pitchFamily="34" charset="0"/>
                <a:cs typeface="Arial" pitchFamily="34" charset="0"/>
              </a:rPr>
              <a:t> При кредитовании на инвестиционные цели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: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малого бизнеса – 9,9% годовых;</a:t>
            </a:r>
          </a:p>
          <a:p>
            <a:r>
              <a:rPr lang="ru-RU" sz="1000" dirty="0">
                <a:latin typeface="Arial" pitchFamily="34" charset="0"/>
                <a:cs typeface="Arial" pitchFamily="34" charset="0"/>
              </a:rPr>
              <a:t>- для субъектов среднего бизнеса – 8,9% годовых.</a:t>
            </a:r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9" t="6251" r="9738" b="-4077"/>
          <a:stretch/>
        </p:blipFill>
        <p:spPr>
          <a:xfrm>
            <a:off x="-17462" y="684000"/>
            <a:ext cx="3708000" cy="3240000"/>
          </a:xfrm>
          <a:prstGeom prst="rect">
            <a:avLst/>
          </a:prstGeom>
        </p:spPr>
      </p:pic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8369567"/>
              </p:ext>
            </p:extLst>
          </p:nvPr>
        </p:nvGraphicFramePr>
        <p:xfrm>
          <a:off x="3688040" y="908720"/>
          <a:ext cx="4767059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7670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«Развитие моногородов»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670944" y="1817529"/>
            <a:ext cx="491026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на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организацию и (или) развитие бизнеса на территории моногородов, в том числе на:</a:t>
            </a:r>
          </a:p>
          <a:p>
            <a:pPr algn="just"/>
            <a:r>
              <a:rPr lang="ru-RU" sz="1000" b="1" dirty="0" smtClean="0">
                <a:latin typeface="Arial" pitchFamily="34" charset="0"/>
                <a:cs typeface="Arial" pitchFamily="34" charset="0"/>
              </a:rPr>
              <a:t>1) пополнение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оборотных средств, финансирование текущей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деятельности</a:t>
            </a:r>
            <a:r>
              <a:rPr lang="en-US" sz="1000" b="1" dirty="0">
                <a:latin typeface="Arial" pitchFamily="34" charset="0"/>
                <a:cs typeface="Arial" pitchFamily="34" charset="0"/>
              </a:rPr>
              <a:t>.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Допуска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е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тся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возможность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рефинансирования ранее выданных кредитов.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b="1" dirty="0">
                <a:latin typeface="Arial" pitchFamily="34" charset="0"/>
                <a:cs typeface="Arial" pitchFamily="34" charset="0"/>
              </a:rPr>
              <a:t>2) </a:t>
            </a:r>
            <a:r>
              <a:rPr lang="ru-RU" sz="1000" b="1" dirty="0" smtClean="0">
                <a:latin typeface="Arial" pitchFamily="34" charset="0"/>
                <a:cs typeface="Arial" pitchFamily="34" charset="0"/>
              </a:rPr>
              <a:t>    финансирование </a:t>
            </a:r>
            <a:r>
              <a:rPr lang="ru-RU" sz="1000" b="1" dirty="0">
                <a:latin typeface="Arial" pitchFamily="34" charset="0"/>
                <a:cs typeface="Arial" pitchFamily="34" charset="0"/>
              </a:rPr>
              <a:t>инвестиций:</a:t>
            </a:r>
            <a:endParaRPr lang="ru-RU" sz="10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ru-RU" sz="1000" dirty="0">
                <a:latin typeface="Arial" pitchFamily="34" charset="0"/>
                <a:cs typeface="Arial" pitchFamily="34" charset="0"/>
              </a:rPr>
              <a:t>    - приобретение, реконструкция, модернизация, ремонт основных средств;</a:t>
            </a:r>
          </a:p>
          <a:p>
            <a:pPr algn="just"/>
            <a:r>
              <a:rPr lang="ru-RU" sz="1000" dirty="0" smtClean="0">
                <a:latin typeface="Arial" pitchFamily="34" charset="0"/>
                <a:cs typeface="Arial" pitchFamily="34" charset="0"/>
              </a:rPr>
              <a:t>    -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строительство зданий и сооружений производственного назначения. </a:t>
            </a:r>
          </a:p>
        </p:txBody>
      </p:sp>
    </p:spTree>
    <p:extLst>
      <p:ext uri="{BB962C8B-B14F-4D97-AF65-F5344CB8AC3E}">
        <p14:creationId xmlns:p14="http://schemas.microsoft.com/office/powerpoint/2010/main" val="368845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8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82095682"/>
              </p:ext>
            </p:extLst>
          </p:nvPr>
        </p:nvGraphicFramePr>
        <p:xfrm>
          <a:off x="395536" y="704750"/>
          <a:ext cx="7848872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8488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«Кооперация»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7" y="1323345"/>
            <a:ext cx="7992887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en-US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пополнение оборотных средств, финансирование текущей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деятельности.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220486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627784" y="220486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572000" y="220486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2564905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2564905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575523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256490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1 до 5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295380" y="256490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160074" y="2564905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17" name="Таблица 1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66432686"/>
              </p:ext>
            </p:extLst>
          </p:nvPr>
        </p:nvGraphicFramePr>
        <p:xfrm>
          <a:off x="395536" y="3356992"/>
          <a:ext cx="7776864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7686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«Агропарк»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395536" y="5445225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20" name="TextBox 19"/>
          <p:cNvSpPr txBox="1"/>
          <p:nvPr/>
        </p:nvSpPr>
        <p:spPr>
          <a:xfrm>
            <a:off x="2627784" y="5445224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21" name="TextBox 20"/>
          <p:cNvSpPr txBox="1"/>
          <p:nvPr/>
        </p:nvSpPr>
        <p:spPr>
          <a:xfrm>
            <a:off x="4572000" y="5445225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3882" y="5805265"/>
            <a:ext cx="603089" cy="58837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9574" y="5805265"/>
            <a:ext cx="632508" cy="60308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841" y="5807880"/>
            <a:ext cx="639863" cy="625153"/>
          </a:xfrm>
          <a:prstGeom prst="rect">
            <a:avLst/>
          </a:prstGeom>
        </p:spPr>
      </p:pic>
      <p:sp>
        <p:nvSpPr>
          <p:cNvPr id="25" name="TextBox 24"/>
          <p:cNvSpPr txBox="1"/>
          <p:nvPr/>
        </p:nvSpPr>
        <p:spPr>
          <a:xfrm>
            <a:off x="1043608" y="5805265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295380" y="5805265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84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51149" y="4005064"/>
            <a:ext cx="7893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финансирование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инвестиций, направленных на создание и/или приобретение (сооружение, изготовление, достройку, дооборудование, реконструкцию, модернизацию и техническое перевооружение) основных средств (включая строительство, реконструкцию, модернизацию объектов капитального строительства, в том числе выполнение инженерных изысканий, подготовку проектной документации для их строительства, реконструкции, модернизации), запуск новых проектов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5165316" y="5807586"/>
            <a:ext cx="31037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 8,9%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9,9% годовых</a:t>
            </a:r>
          </a:p>
        </p:txBody>
      </p:sp>
    </p:spTree>
    <p:extLst>
      <p:ext uri="{BB962C8B-B14F-4D97-AF65-F5344CB8AC3E}">
        <p14:creationId xmlns:p14="http://schemas.microsoft.com/office/powerpoint/2010/main" val="2382768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3E1D0-B99E-411B-BCE4-D3E6DB7EA499}" type="slidenum">
              <a:rPr lang="ru-RU" smtClean="0"/>
              <a:pPr/>
              <a:t>9</a:t>
            </a:fld>
            <a:endParaRPr lang="ru-RU" dirty="0"/>
          </a:p>
        </p:txBody>
      </p:sp>
      <p:graphicFrame>
        <p:nvGraphicFramePr>
          <p:cNvPr id="5" name="Таблиц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45499060"/>
              </p:ext>
            </p:extLst>
          </p:nvPr>
        </p:nvGraphicFramePr>
        <p:xfrm>
          <a:off x="395536" y="836712"/>
          <a:ext cx="2911435" cy="6480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9114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r>
                        <a:rPr lang="ru-RU" sz="280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«Предэкспорт»</a:t>
                      </a:r>
                      <a:endParaRPr lang="ru-RU" sz="2800" baseline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95536" y="188640"/>
            <a:ext cx="56734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Кредитная поддержка сельскохозяйственной кооперации</a:t>
            </a:r>
            <a:endParaRPr lang="ru-RU" sz="16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5538" y="1700808"/>
            <a:ext cx="2911434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000" b="1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Цель кредита 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пополнение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оборотных средств, финансирование текущей деятельности (включая выплату заработной платы и пр. платежи, за исключением уплаты налогов и сборов) для целей производства и поставки сельскохозяйственной продукции в рамках экспортного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контракта. 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5536" y="4293097"/>
            <a:ext cx="139333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СУММА КРЕДИТА</a:t>
            </a:r>
            <a:endParaRPr lang="ru-RU" sz="1100" dirty="0"/>
          </a:p>
        </p:txBody>
      </p:sp>
      <p:sp>
        <p:nvSpPr>
          <p:cNvPr id="9" name="TextBox 8"/>
          <p:cNvSpPr txBox="1"/>
          <p:nvPr/>
        </p:nvSpPr>
        <p:spPr>
          <a:xfrm>
            <a:off x="2361084" y="4293096"/>
            <a:ext cx="126028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СРОК КРЕДИТА</a:t>
            </a:r>
            <a:endParaRPr lang="ru-RU" sz="1100" dirty="0"/>
          </a:p>
        </p:txBody>
      </p:sp>
      <p:sp>
        <p:nvSpPr>
          <p:cNvPr id="10" name="TextBox 9"/>
          <p:cNvSpPr txBox="1"/>
          <p:nvPr/>
        </p:nvSpPr>
        <p:spPr>
          <a:xfrm>
            <a:off x="4305300" y="4293097"/>
            <a:ext cx="167065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100" dirty="0" smtClean="0">
                <a:solidFill>
                  <a:srgbClr val="0072BC"/>
                </a:solidFill>
                <a:latin typeface="Arial" pitchFamily="34" charset="0"/>
                <a:cs typeface="Arial" pitchFamily="34" charset="0"/>
              </a:rPr>
              <a:t>СТАВКА ПО КРЕДИТУ</a:t>
            </a:r>
            <a:endParaRPr lang="ru-RU" sz="1100" dirty="0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7182" y="4653137"/>
            <a:ext cx="603089" cy="58837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874" y="4653137"/>
            <a:ext cx="632508" cy="60308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4663755"/>
            <a:ext cx="639863" cy="625153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1043608" y="4653137"/>
            <a:ext cx="880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От 3 до 500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млн рублей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028680" y="4653137"/>
            <a:ext cx="86594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Не более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12 месяцев</a:t>
            </a:r>
            <a:endParaRPr lang="ru-RU" sz="10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93374" y="4653137"/>
            <a:ext cx="317426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среднего бизнеса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– </a:t>
            </a:r>
            <a:r>
              <a:rPr lang="ru-RU" sz="1000" dirty="0" smtClean="0">
                <a:latin typeface="Arial" pitchFamily="34" charset="0"/>
                <a:cs typeface="Arial" pitchFamily="34" charset="0"/>
              </a:rPr>
              <a:t>9,6% </a:t>
            </a:r>
            <a:r>
              <a:rPr lang="ru-RU" sz="1000" dirty="0">
                <a:latin typeface="Arial" pitchFamily="34" charset="0"/>
                <a:cs typeface="Arial" pitchFamily="34" charset="0"/>
              </a:rPr>
              <a:t>годовых</a:t>
            </a:r>
          </a:p>
          <a:p>
            <a:r>
              <a:rPr lang="ru-RU" sz="1000" dirty="0" smtClean="0">
                <a:latin typeface="Arial" pitchFamily="34" charset="0"/>
                <a:cs typeface="Arial" pitchFamily="34" charset="0"/>
              </a:rPr>
              <a:t>Для субъектов малого бизнеса – 10,6% годовых</a:t>
            </a:r>
          </a:p>
          <a:p>
            <a:endParaRPr lang="ru-RU" sz="1000" b="1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7085" y="868510"/>
            <a:ext cx="4721339" cy="3136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078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2702</TotalTime>
  <Words>1471</Words>
  <Application>Microsoft Office PowerPoint</Application>
  <PresentationFormat>Экран (4:3)</PresentationFormat>
  <Paragraphs>230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Специальное оформление</vt:lpstr>
      <vt:lpstr>Инструменты поддержки малого и среднего предпринимательства</vt:lpstr>
      <vt:lpstr>О Банке</vt:lpstr>
      <vt:lpstr>Продукты Банка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Продукты прямого кредитования для ДФО</vt:lpstr>
      <vt:lpstr>Презентация PowerPoint</vt:lpstr>
      <vt:lpstr>Презентация PowerPoint</vt:lpstr>
      <vt:lpstr>Благодарим за внимание!  Акционерное общество «Российский Банк  поддержки малого и среднего  предпринимательства» (АО «МСП Банк»)  115035, Россия, г. Москва,  ул. Садовническая, дом 79   +7 (495) 783-79-98, 783-79-66 +7 (495) 783-79-74 (факс) info@mspbank.ru  www.mspbank.ru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Bigcomp</dc:creator>
  <cp:lastModifiedBy>ztl</cp:lastModifiedBy>
  <cp:revision>103</cp:revision>
  <cp:lastPrinted>2017-10-10T14:36:54Z</cp:lastPrinted>
  <dcterms:created xsi:type="dcterms:W3CDTF">2017-08-03T13:00:25Z</dcterms:created>
  <dcterms:modified xsi:type="dcterms:W3CDTF">2017-11-23T12:37:39Z</dcterms:modified>
</cp:coreProperties>
</file>